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27" r:id="rId2"/>
    <p:sldId id="329" r:id="rId3"/>
    <p:sldId id="330" r:id="rId4"/>
    <p:sldId id="274" r:id="rId5"/>
    <p:sldId id="270" r:id="rId6"/>
    <p:sldId id="258" r:id="rId7"/>
    <p:sldId id="331" r:id="rId8"/>
    <p:sldId id="283" r:id="rId9"/>
    <p:sldId id="353" r:id="rId10"/>
    <p:sldId id="284" r:id="rId11"/>
    <p:sldId id="285" r:id="rId12"/>
    <p:sldId id="287" r:id="rId13"/>
    <p:sldId id="286" r:id="rId14"/>
    <p:sldId id="354" r:id="rId15"/>
    <p:sldId id="332" r:id="rId16"/>
    <p:sldId id="288" r:id="rId17"/>
    <p:sldId id="289" r:id="rId18"/>
    <p:sldId id="290" r:id="rId19"/>
    <p:sldId id="334" r:id="rId20"/>
    <p:sldId id="333" r:id="rId21"/>
    <p:sldId id="335" r:id="rId22"/>
    <p:sldId id="336" r:id="rId23"/>
    <p:sldId id="339" r:id="rId24"/>
    <p:sldId id="291" r:id="rId25"/>
    <p:sldId id="292" r:id="rId26"/>
    <p:sldId id="293" r:id="rId27"/>
    <p:sldId id="337" r:id="rId28"/>
    <p:sldId id="294" r:id="rId29"/>
    <p:sldId id="340" r:id="rId30"/>
    <p:sldId id="296" r:id="rId31"/>
    <p:sldId id="297" r:id="rId32"/>
    <p:sldId id="298" r:id="rId33"/>
    <p:sldId id="299" r:id="rId34"/>
    <p:sldId id="300" r:id="rId35"/>
    <p:sldId id="301" r:id="rId36"/>
    <p:sldId id="302" r:id="rId37"/>
    <p:sldId id="303" r:id="rId38"/>
    <p:sldId id="304" r:id="rId39"/>
    <p:sldId id="341" r:id="rId40"/>
    <p:sldId id="305" r:id="rId41"/>
    <p:sldId id="351" r:id="rId42"/>
    <p:sldId id="306" r:id="rId43"/>
    <p:sldId id="352" r:id="rId44"/>
    <p:sldId id="307" r:id="rId45"/>
    <p:sldId id="308" r:id="rId46"/>
    <p:sldId id="310" r:id="rId47"/>
    <p:sldId id="311" r:id="rId48"/>
    <p:sldId id="312" r:id="rId49"/>
    <p:sldId id="314" r:id="rId50"/>
    <p:sldId id="315" r:id="rId51"/>
    <p:sldId id="342" r:id="rId52"/>
    <p:sldId id="316" r:id="rId53"/>
    <p:sldId id="343" r:id="rId54"/>
    <p:sldId id="317" r:id="rId55"/>
    <p:sldId id="318" r:id="rId56"/>
    <p:sldId id="319" r:id="rId57"/>
    <p:sldId id="320" r:id="rId58"/>
    <p:sldId id="346" r:id="rId59"/>
    <p:sldId id="321" r:id="rId60"/>
    <p:sldId id="345" r:id="rId61"/>
    <p:sldId id="322" r:id="rId62"/>
    <p:sldId id="323" r:id="rId63"/>
    <p:sldId id="324" r:id="rId64"/>
    <p:sldId id="347" r:id="rId65"/>
    <p:sldId id="348" r:id="rId66"/>
    <p:sldId id="325" r:id="rId67"/>
    <p:sldId id="349" r:id="rId68"/>
    <p:sldId id="350" r:id="rId69"/>
    <p:sldId id="326"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219"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0D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1" autoAdjust="0"/>
    <p:restoredTop sz="73872" autoAdjust="0"/>
  </p:normalViewPr>
  <p:slideViewPr>
    <p:cSldViewPr snapToGrid="0" showGuides="1">
      <p:cViewPr varScale="1">
        <p:scale>
          <a:sx n="71" d="100"/>
          <a:sy n="71" d="100"/>
        </p:scale>
        <p:origin x="1388" y="36"/>
      </p:cViewPr>
      <p:guideLst>
        <p:guide orient="horz" pos="2160"/>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7D95E-8C7A-407D-84C0-D38B3444406F}"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zh-CN" altLang="en-US"/>
        </a:p>
      </dgm:t>
    </dgm:pt>
    <dgm:pt modelId="{75BAA6C6-F03E-4FEE-979D-6F087FD2E7E9}">
      <dgm:prSet phldrT="[文本]"/>
      <dgm:spPr>
        <a:solidFill>
          <a:schemeClr val="accent2"/>
        </a:solidFill>
      </dgm:spPr>
      <dgm:t>
        <a:bodyPr/>
        <a:lstStyle/>
        <a:p>
          <a:r>
            <a:rPr lang="zh-CN" altLang="en-US"/>
            <a:t>矿工</a:t>
          </a:r>
        </a:p>
      </dgm:t>
    </dgm:pt>
    <dgm:pt modelId="{835725D1-4E6B-46D3-A11E-55F6DF84E854}" type="parTrans" cxnId="{40F12AFC-C0F1-45FD-91C2-5D944BD46E9E}">
      <dgm:prSet/>
      <dgm:spPr/>
      <dgm:t>
        <a:bodyPr/>
        <a:lstStyle/>
        <a:p>
          <a:endParaRPr lang="zh-CN" altLang="en-US"/>
        </a:p>
      </dgm:t>
    </dgm:pt>
    <dgm:pt modelId="{708E58A8-ADAF-47F3-9FE6-4318A158C4CE}" type="sibTrans" cxnId="{40F12AFC-C0F1-45FD-91C2-5D944BD46E9E}">
      <dgm:prSet/>
      <dgm:spPr/>
      <dgm:t>
        <a:bodyPr/>
        <a:lstStyle/>
        <a:p>
          <a:endParaRPr lang="zh-CN" altLang="en-US"/>
        </a:p>
      </dgm:t>
    </dgm:pt>
    <dgm:pt modelId="{9912953C-192C-4CFC-BEEB-388E7ED4AD65}">
      <dgm:prSet phldrT="[文本]" custT="1"/>
      <dgm:spPr>
        <a:ln>
          <a:solidFill>
            <a:schemeClr val="accent2">
              <a:lumMod val="60000"/>
              <a:lumOff val="40000"/>
            </a:schemeClr>
          </a:solidFill>
        </a:ln>
      </dgm:spPr>
      <dgm:t>
        <a:bodyPr/>
        <a:lstStyle/>
        <a:p>
          <a:r>
            <a:rPr lang="zh-CN" altLang="en-US" sz="2000"/>
            <a:t>不停运算支撑网络运行</a:t>
          </a:r>
        </a:p>
      </dgm:t>
    </dgm:pt>
    <dgm:pt modelId="{A35E1F37-03CC-4D9C-A608-D854D5B5058A}" type="parTrans" cxnId="{D96DBA9B-5924-46AE-B2D5-FEA362852737}">
      <dgm:prSet/>
      <dgm:spPr/>
      <dgm:t>
        <a:bodyPr/>
        <a:lstStyle/>
        <a:p>
          <a:endParaRPr lang="zh-CN" altLang="en-US"/>
        </a:p>
      </dgm:t>
    </dgm:pt>
    <dgm:pt modelId="{4A97C5EA-E076-4035-89B6-95CE4F962BC8}" type="sibTrans" cxnId="{D96DBA9B-5924-46AE-B2D5-FEA362852737}">
      <dgm:prSet/>
      <dgm:spPr/>
      <dgm:t>
        <a:bodyPr/>
        <a:lstStyle/>
        <a:p>
          <a:endParaRPr lang="zh-CN" altLang="en-US"/>
        </a:p>
      </dgm:t>
    </dgm:pt>
    <dgm:pt modelId="{A4419CA2-A0FE-49DD-AE4E-0D09F33F23FA}">
      <dgm:prSet phldrT="[文本]"/>
      <dgm:spPr>
        <a:solidFill>
          <a:srgbClr val="00B050"/>
        </a:solidFill>
      </dgm:spPr>
      <dgm:t>
        <a:bodyPr/>
        <a:lstStyle/>
        <a:p>
          <a:r>
            <a:rPr lang="zh-CN" altLang="en-US"/>
            <a:t>用户</a:t>
          </a:r>
        </a:p>
      </dgm:t>
    </dgm:pt>
    <dgm:pt modelId="{DB7804F6-3766-4F5C-AF19-C8034906A0C7}" type="parTrans" cxnId="{B3C4B709-C5AC-4B77-99F6-60E0BE75B05E}">
      <dgm:prSet/>
      <dgm:spPr/>
      <dgm:t>
        <a:bodyPr/>
        <a:lstStyle/>
        <a:p>
          <a:endParaRPr lang="zh-CN" altLang="en-US"/>
        </a:p>
      </dgm:t>
    </dgm:pt>
    <dgm:pt modelId="{F09E82FA-EA80-451C-AF03-FFF74B47E11D}" type="sibTrans" cxnId="{B3C4B709-C5AC-4B77-99F6-60E0BE75B05E}">
      <dgm:prSet/>
      <dgm:spPr/>
      <dgm:t>
        <a:bodyPr/>
        <a:lstStyle/>
        <a:p>
          <a:endParaRPr lang="zh-CN" altLang="en-US"/>
        </a:p>
      </dgm:t>
    </dgm:pt>
    <dgm:pt modelId="{9DF67191-E3BE-4D92-AAE3-A2EA84F87B52}">
      <dgm:prSet phldrT="[文本]" custT="1"/>
      <dgm:spPr>
        <a:ln>
          <a:solidFill>
            <a:srgbClr val="00B050"/>
          </a:solidFill>
        </a:ln>
      </dgm:spPr>
      <dgm:t>
        <a:bodyPr/>
        <a:lstStyle/>
        <a:p>
          <a:r>
            <a:rPr lang="zh-CN" altLang="en-US" sz="2000"/>
            <a:t>通过钱包使用比特币</a:t>
          </a:r>
        </a:p>
      </dgm:t>
    </dgm:pt>
    <dgm:pt modelId="{DB1F7BED-7B2E-486A-B708-03D0C394F2FE}" type="parTrans" cxnId="{E9605B86-64A1-4222-BB5F-DA51047E8E5B}">
      <dgm:prSet/>
      <dgm:spPr/>
      <dgm:t>
        <a:bodyPr/>
        <a:lstStyle/>
        <a:p>
          <a:endParaRPr lang="zh-CN" altLang="en-US"/>
        </a:p>
      </dgm:t>
    </dgm:pt>
    <dgm:pt modelId="{ADC64EA7-3A2E-4248-9E56-F35BCA0FFD8C}" type="sibTrans" cxnId="{E9605B86-64A1-4222-BB5F-DA51047E8E5B}">
      <dgm:prSet/>
      <dgm:spPr/>
      <dgm:t>
        <a:bodyPr/>
        <a:lstStyle/>
        <a:p>
          <a:endParaRPr lang="zh-CN" altLang="en-US"/>
        </a:p>
      </dgm:t>
    </dgm:pt>
    <dgm:pt modelId="{36E24FA8-2B84-4A29-A737-BDEFF66C710D}">
      <dgm:prSet phldrT="[文本]"/>
      <dgm:spPr/>
      <dgm:t>
        <a:bodyPr/>
        <a:lstStyle/>
        <a:p>
          <a:r>
            <a:rPr lang="zh-CN" altLang="en-US"/>
            <a:t>交易网站</a:t>
          </a:r>
        </a:p>
      </dgm:t>
    </dgm:pt>
    <dgm:pt modelId="{EF46B6F9-DC22-4187-9002-0BA6CCE1BB9D}" type="parTrans" cxnId="{D94326E2-F4AF-4B00-B742-9FE08B9DCF82}">
      <dgm:prSet/>
      <dgm:spPr/>
      <dgm:t>
        <a:bodyPr/>
        <a:lstStyle/>
        <a:p>
          <a:endParaRPr lang="zh-CN" altLang="en-US"/>
        </a:p>
      </dgm:t>
    </dgm:pt>
    <dgm:pt modelId="{D69918F7-90E3-4A85-AE03-A5B50B2709C4}" type="sibTrans" cxnId="{D94326E2-F4AF-4B00-B742-9FE08B9DCF82}">
      <dgm:prSet/>
      <dgm:spPr/>
      <dgm:t>
        <a:bodyPr/>
        <a:lstStyle/>
        <a:p>
          <a:endParaRPr lang="zh-CN" altLang="en-US"/>
        </a:p>
      </dgm:t>
    </dgm:pt>
    <dgm:pt modelId="{A9D9568F-2E0D-45FD-BD9D-A4C4336A97D9}">
      <dgm:prSet phldrT="[文本]" custT="1"/>
      <dgm:spPr/>
      <dgm:t>
        <a:bodyPr/>
        <a:lstStyle/>
        <a:p>
          <a:r>
            <a:rPr lang="zh-CN" altLang="en-US" sz="2000"/>
            <a:t>货币和比特币相互兑换</a:t>
          </a:r>
        </a:p>
      </dgm:t>
    </dgm:pt>
    <dgm:pt modelId="{1DB48D70-D46A-4123-AA12-DD28EBD2E7AA}" type="parTrans" cxnId="{B321CFCA-2381-4422-8383-7E2A07E77DDF}">
      <dgm:prSet/>
      <dgm:spPr/>
      <dgm:t>
        <a:bodyPr/>
        <a:lstStyle/>
        <a:p>
          <a:endParaRPr lang="zh-CN" altLang="en-US"/>
        </a:p>
      </dgm:t>
    </dgm:pt>
    <dgm:pt modelId="{2EE4EEAE-C602-4417-A4FA-B03890AE3A57}" type="sibTrans" cxnId="{B321CFCA-2381-4422-8383-7E2A07E77DDF}">
      <dgm:prSet/>
      <dgm:spPr/>
      <dgm:t>
        <a:bodyPr/>
        <a:lstStyle/>
        <a:p>
          <a:endParaRPr lang="zh-CN" altLang="en-US"/>
        </a:p>
      </dgm:t>
    </dgm:pt>
    <dgm:pt modelId="{3D4A2F56-9947-4188-9D88-7E6E6EC8EB8E}">
      <dgm:prSet phldrT="[文本]"/>
      <dgm:spPr>
        <a:solidFill>
          <a:srgbClr val="C00000"/>
        </a:solidFill>
      </dgm:spPr>
      <dgm:t>
        <a:bodyPr/>
        <a:lstStyle/>
        <a:p>
          <a:r>
            <a:rPr lang="zh-CN" altLang="en-US"/>
            <a:t>商家</a:t>
          </a:r>
        </a:p>
      </dgm:t>
    </dgm:pt>
    <dgm:pt modelId="{F0E4F487-E1EE-4626-94D9-E2C30FF96CBA}" type="parTrans" cxnId="{33E18A41-6D08-4D99-8BC6-53C6D839A7D6}">
      <dgm:prSet/>
      <dgm:spPr/>
      <dgm:t>
        <a:bodyPr/>
        <a:lstStyle/>
        <a:p>
          <a:endParaRPr lang="zh-CN" altLang="en-US"/>
        </a:p>
      </dgm:t>
    </dgm:pt>
    <dgm:pt modelId="{EDA0C4DB-BACC-430C-BBB1-B586EFA30F07}" type="sibTrans" cxnId="{33E18A41-6D08-4D99-8BC6-53C6D839A7D6}">
      <dgm:prSet/>
      <dgm:spPr/>
      <dgm:t>
        <a:bodyPr/>
        <a:lstStyle/>
        <a:p>
          <a:endParaRPr lang="zh-CN" altLang="en-US"/>
        </a:p>
      </dgm:t>
    </dgm:pt>
    <dgm:pt modelId="{FBF221D7-15AF-4984-96B0-DF105BF3BD40}">
      <dgm:prSet phldrT="[文本]" custT="1"/>
      <dgm:spPr>
        <a:ln>
          <a:solidFill>
            <a:srgbClr val="C00000"/>
          </a:solidFill>
        </a:ln>
      </dgm:spPr>
      <dgm:t>
        <a:bodyPr/>
        <a:lstStyle/>
        <a:p>
          <a:r>
            <a:rPr lang="zh-CN" altLang="en-US" sz="2000"/>
            <a:t>比特币兑换商品</a:t>
          </a:r>
        </a:p>
      </dgm:t>
    </dgm:pt>
    <dgm:pt modelId="{463516CB-E9FA-44C3-85A6-4088816F934E}" type="parTrans" cxnId="{934FF395-EADD-4925-BA9B-FCEDE6FAF4E9}">
      <dgm:prSet/>
      <dgm:spPr/>
      <dgm:t>
        <a:bodyPr/>
        <a:lstStyle/>
        <a:p>
          <a:endParaRPr lang="zh-CN" altLang="en-US"/>
        </a:p>
      </dgm:t>
    </dgm:pt>
    <dgm:pt modelId="{F3EAE211-E202-4355-ABF0-C7F62FB70194}" type="sibTrans" cxnId="{934FF395-EADD-4925-BA9B-FCEDE6FAF4E9}">
      <dgm:prSet/>
      <dgm:spPr/>
      <dgm:t>
        <a:bodyPr/>
        <a:lstStyle/>
        <a:p>
          <a:endParaRPr lang="zh-CN" altLang="en-US"/>
        </a:p>
      </dgm:t>
    </dgm:pt>
    <dgm:pt modelId="{BD0E3DAF-8124-43BF-8B9B-C89C26C20648}" type="pres">
      <dgm:prSet presAssocID="{2157D95E-8C7A-407D-84C0-D38B3444406F}" presName="cycleMatrixDiagram" presStyleCnt="0">
        <dgm:presLayoutVars>
          <dgm:chMax val="1"/>
          <dgm:dir/>
          <dgm:animLvl val="lvl"/>
          <dgm:resizeHandles val="exact"/>
        </dgm:presLayoutVars>
      </dgm:prSet>
      <dgm:spPr/>
      <dgm:t>
        <a:bodyPr/>
        <a:lstStyle/>
        <a:p>
          <a:endParaRPr lang="zh-CN" altLang="en-US"/>
        </a:p>
      </dgm:t>
    </dgm:pt>
    <dgm:pt modelId="{2159EF07-578D-4A86-B93C-586416558F6A}" type="pres">
      <dgm:prSet presAssocID="{2157D95E-8C7A-407D-84C0-D38B3444406F}" presName="children" presStyleCnt="0"/>
      <dgm:spPr/>
    </dgm:pt>
    <dgm:pt modelId="{27713D14-4B8F-4701-8370-461B58EE1B32}" type="pres">
      <dgm:prSet presAssocID="{2157D95E-8C7A-407D-84C0-D38B3444406F}" presName="child1group" presStyleCnt="0"/>
      <dgm:spPr/>
    </dgm:pt>
    <dgm:pt modelId="{421C1380-44DA-4C82-BD87-E401CCF9DAA7}" type="pres">
      <dgm:prSet presAssocID="{2157D95E-8C7A-407D-84C0-D38B3444406F}" presName="child1" presStyleLbl="bgAcc1" presStyleIdx="0" presStyleCnt="4"/>
      <dgm:spPr/>
      <dgm:t>
        <a:bodyPr/>
        <a:lstStyle/>
        <a:p>
          <a:endParaRPr lang="zh-CN" altLang="en-US"/>
        </a:p>
      </dgm:t>
    </dgm:pt>
    <dgm:pt modelId="{362FAEF1-9ED0-46B9-BDE7-FFF7DA79D18F}" type="pres">
      <dgm:prSet presAssocID="{2157D95E-8C7A-407D-84C0-D38B3444406F}" presName="child1Text" presStyleLbl="bgAcc1" presStyleIdx="0" presStyleCnt="4">
        <dgm:presLayoutVars>
          <dgm:bulletEnabled val="1"/>
        </dgm:presLayoutVars>
      </dgm:prSet>
      <dgm:spPr/>
      <dgm:t>
        <a:bodyPr/>
        <a:lstStyle/>
        <a:p>
          <a:endParaRPr lang="zh-CN" altLang="en-US"/>
        </a:p>
      </dgm:t>
    </dgm:pt>
    <dgm:pt modelId="{4DC5CA2F-1E17-4DF0-9E3C-5AFEEE2268B9}" type="pres">
      <dgm:prSet presAssocID="{2157D95E-8C7A-407D-84C0-D38B3444406F}" presName="child2group" presStyleCnt="0"/>
      <dgm:spPr/>
    </dgm:pt>
    <dgm:pt modelId="{6F3CE135-89BD-40ED-9E14-CBAAEA3B3FB9}" type="pres">
      <dgm:prSet presAssocID="{2157D95E-8C7A-407D-84C0-D38B3444406F}" presName="child2" presStyleLbl="bgAcc1" presStyleIdx="1" presStyleCnt="4"/>
      <dgm:spPr/>
      <dgm:t>
        <a:bodyPr/>
        <a:lstStyle/>
        <a:p>
          <a:endParaRPr lang="zh-CN" altLang="en-US"/>
        </a:p>
      </dgm:t>
    </dgm:pt>
    <dgm:pt modelId="{D98DA3F7-97A0-43F6-8777-3AB1DEE31AD4}" type="pres">
      <dgm:prSet presAssocID="{2157D95E-8C7A-407D-84C0-D38B3444406F}" presName="child2Text" presStyleLbl="bgAcc1" presStyleIdx="1" presStyleCnt="4">
        <dgm:presLayoutVars>
          <dgm:bulletEnabled val="1"/>
        </dgm:presLayoutVars>
      </dgm:prSet>
      <dgm:spPr/>
      <dgm:t>
        <a:bodyPr/>
        <a:lstStyle/>
        <a:p>
          <a:endParaRPr lang="zh-CN" altLang="en-US"/>
        </a:p>
      </dgm:t>
    </dgm:pt>
    <dgm:pt modelId="{262CCA13-66F5-4E82-914A-E2153342FB1F}" type="pres">
      <dgm:prSet presAssocID="{2157D95E-8C7A-407D-84C0-D38B3444406F}" presName="child3group" presStyleCnt="0"/>
      <dgm:spPr/>
    </dgm:pt>
    <dgm:pt modelId="{BCD57B31-2B72-42F7-B908-B4D3762CAFE3}" type="pres">
      <dgm:prSet presAssocID="{2157D95E-8C7A-407D-84C0-D38B3444406F}" presName="child3" presStyleLbl="bgAcc1" presStyleIdx="2" presStyleCnt="4"/>
      <dgm:spPr/>
      <dgm:t>
        <a:bodyPr/>
        <a:lstStyle/>
        <a:p>
          <a:endParaRPr lang="zh-CN" altLang="en-US"/>
        </a:p>
      </dgm:t>
    </dgm:pt>
    <dgm:pt modelId="{0E2D0A27-0C37-4D2F-9FB4-53B3E14B243D}" type="pres">
      <dgm:prSet presAssocID="{2157D95E-8C7A-407D-84C0-D38B3444406F}" presName="child3Text" presStyleLbl="bgAcc1" presStyleIdx="2" presStyleCnt="4">
        <dgm:presLayoutVars>
          <dgm:bulletEnabled val="1"/>
        </dgm:presLayoutVars>
      </dgm:prSet>
      <dgm:spPr/>
      <dgm:t>
        <a:bodyPr/>
        <a:lstStyle/>
        <a:p>
          <a:endParaRPr lang="zh-CN" altLang="en-US"/>
        </a:p>
      </dgm:t>
    </dgm:pt>
    <dgm:pt modelId="{9B8568DB-40EC-4A01-B319-FDA16D83B08A}" type="pres">
      <dgm:prSet presAssocID="{2157D95E-8C7A-407D-84C0-D38B3444406F}" presName="child4group" presStyleCnt="0"/>
      <dgm:spPr/>
    </dgm:pt>
    <dgm:pt modelId="{FB5AAD18-82E4-4E11-9E8D-BE3EAFF838FB}" type="pres">
      <dgm:prSet presAssocID="{2157D95E-8C7A-407D-84C0-D38B3444406F}" presName="child4" presStyleLbl="bgAcc1" presStyleIdx="3" presStyleCnt="4"/>
      <dgm:spPr/>
      <dgm:t>
        <a:bodyPr/>
        <a:lstStyle/>
        <a:p>
          <a:endParaRPr lang="zh-CN" altLang="en-US"/>
        </a:p>
      </dgm:t>
    </dgm:pt>
    <dgm:pt modelId="{0F6B3162-876A-4EE3-8D5C-9902643B3569}" type="pres">
      <dgm:prSet presAssocID="{2157D95E-8C7A-407D-84C0-D38B3444406F}" presName="child4Text" presStyleLbl="bgAcc1" presStyleIdx="3" presStyleCnt="4">
        <dgm:presLayoutVars>
          <dgm:bulletEnabled val="1"/>
        </dgm:presLayoutVars>
      </dgm:prSet>
      <dgm:spPr/>
      <dgm:t>
        <a:bodyPr/>
        <a:lstStyle/>
        <a:p>
          <a:endParaRPr lang="zh-CN" altLang="en-US"/>
        </a:p>
      </dgm:t>
    </dgm:pt>
    <dgm:pt modelId="{311539CA-5FBE-427A-A734-DBC8AAC3202A}" type="pres">
      <dgm:prSet presAssocID="{2157D95E-8C7A-407D-84C0-D38B3444406F}" presName="childPlaceholder" presStyleCnt="0"/>
      <dgm:spPr/>
    </dgm:pt>
    <dgm:pt modelId="{D13E7EDF-5256-4938-B336-BA7582055D4B}" type="pres">
      <dgm:prSet presAssocID="{2157D95E-8C7A-407D-84C0-D38B3444406F}" presName="circle" presStyleCnt="0"/>
      <dgm:spPr/>
    </dgm:pt>
    <dgm:pt modelId="{3DB1EA93-A0A6-4359-982D-ABE591CF346B}" type="pres">
      <dgm:prSet presAssocID="{2157D95E-8C7A-407D-84C0-D38B3444406F}" presName="quadrant1" presStyleLbl="node1" presStyleIdx="0" presStyleCnt="4">
        <dgm:presLayoutVars>
          <dgm:chMax val="1"/>
          <dgm:bulletEnabled val="1"/>
        </dgm:presLayoutVars>
      </dgm:prSet>
      <dgm:spPr/>
      <dgm:t>
        <a:bodyPr/>
        <a:lstStyle/>
        <a:p>
          <a:endParaRPr lang="zh-CN" altLang="en-US"/>
        </a:p>
      </dgm:t>
    </dgm:pt>
    <dgm:pt modelId="{5EDA470E-0F34-4186-8AE5-ADE08DA66E4D}" type="pres">
      <dgm:prSet presAssocID="{2157D95E-8C7A-407D-84C0-D38B3444406F}" presName="quadrant2" presStyleLbl="node1" presStyleIdx="1" presStyleCnt="4">
        <dgm:presLayoutVars>
          <dgm:chMax val="1"/>
          <dgm:bulletEnabled val="1"/>
        </dgm:presLayoutVars>
      </dgm:prSet>
      <dgm:spPr/>
      <dgm:t>
        <a:bodyPr/>
        <a:lstStyle/>
        <a:p>
          <a:endParaRPr lang="zh-CN" altLang="en-US"/>
        </a:p>
      </dgm:t>
    </dgm:pt>
    <dgm:pt modelId="{0D2E0B16-FA98-4000-81BC-334C2A436818}" type="pres">
      <dgm:prSet presAssocID="{2157D95E-8C7A-407D-84C0-D38B3444406F}" presName="quadrant3" presStyleLbl="node1" presStyleIdx="2" presStyleCnt="4">
        <dgm:presLayoutVars>
          <dgm:chMax val="1"/>
          <dgm:bulletEnabled val="1"/>
        </dgm:presLayoutVars>
      </dgm:prSet>
      <dgm:spPr/>
      <dgm:t>
        <a:bodyPr/>
        <a:lstStyle/>
        <a:p>
          <a:endParaRPr lang="zh-CN" altLang="en-US"/>
        </a:p>
      </dgm:t>
    </dgm:pt>
    <dgm:pt modelId="{AF918C10-FB4D-4639-8A00-46DDBA0F0D92}" type="pres">
      <dgm:prSet presAssocID="{2157D95E-8C7A-407D-84C0-D38B3444406F}" presName="quadrant4" presStyleLbl="node1" presStyleIdx="3" presStyleCnt="4">
        <dgm:presLayoutVars>
          <dgm:chMax val="1"/>
          <dgm:bulletEnabled val="1"/>
        </dgm:presLayoutVars>
      </dgm:prSet>
      <dgm:spPr/>
      <dgm:t>
        <a:bodyPr/>
        <a:lstStyle/>
        <a:p>
          <a:endParaRPr lang="zh-CN" altLang="en-US"/>
        </a:p>
      </dgm:t>
    </dgm:pt>
    <dgm:pt modelId="{FDA6A4EB-F1E4-4502-86DE-7A7E8C29FB03}" type="pres">
      <dgm:prSet presAssocID="{2157D95E-8C7A-407D-84C0-D38B3444406F}" presName="quadrantPlaceholder" presStyleCnt="0"/>
      <dgm:spPr/>
    </dgm:pt>
    <dgm:pt modelId="{53578C15-94B6-4B84-9982-5E869C81D234}" type="pres">
      <dgm:prSet presAssocID="{2157D95E-8C7A-407D-84C0-D38B3444406F}" presName="center1" presStyleLbl="fgShp" presStyleIdx="0" presStyleCnt="2"/>
      <dgm:spPr/>
    </dgm:pt>
    <dgm:pt modelId="{0ED8F6D6-29AD-474B-A73B-1C5F9FDC8607}" type="pres">
      <dgm:prSet presAssocID="{2157D95E-8C7A-407D-84C0-D38B3444406F}" presName="center2" presStyleLbl="fgShp" presStyleIdx="1" presStyleCnt="2"/>
      <dgm:spPr/>
    </dgm:pt>
  </dgm:ptLst>
  <dgm:cxnLst>
    <dgm:cxn modelId="{D5499F8E-1ED6-4D65-9B89-986DF8B35E5E}" type="presOf" srcId="{FBF221D7-15AF-4984-96B0-DF105BF3BD40}" destId="{FB5AAD18-82E4-4E11-9E8D-BE3EAFF838FB}" srcOrd="0" destOrd="0" presId="urn:microsoft.com/office/officeart/2005/8/layout/cycle4"/>
    <dgm:cxn modelId="{0085689C-AAA8-41D9-9799-D5194D3F12D4}" type="presOf" srcId="{2157D95E-8C7A-407D-84C0-D38B3444406F}" destId="{BD0E3DAF-8124-43BF-8B9B-C89C26C20648}" srcOrd="0" destOrd="0" presId="urn:microsoft.com/office/officeart/2005/8/layout/cycle4"/>
    <dgm:cxn modelId="{934FF395-EADD-4925-BA9B-FCEDE6FAF4E9}" srcId="{3D4A2F56-9947-4188-9D88-7E6E6EC8EB8E}" destId="{FBF221D7-15AF-4984-96B0-DF105BF3BD40}" srcOrd="0" destOrd="0" parTransId="{463516CB-E9FA-44C3-85A6-4088816F934E}" sibTransId="{F3EAE211-E202-4355-ABF0-C7F62FB70194}"/>
    <dgm:cxn modelId="{72F634AD-22BB-4DF1-9E40-C08D2FC1585B}" type="presOf" srcId="{9DF67191-E3BE-4D92-AAE3-A2EA84F87B52}" destId="{6F3CE135-89BD-40ED-9E14-CBAAEA3B3FB9}" srcOrd="0" destOrd="0" presId="urn:microsoft.com/office/officeart/2005/8/layout/cycle4"/>
    <dgm:cxn modelId="{D94326E2-F4AF-4B00-B742-9FE08B9DCF82}" srcId="{2157D95E-8C7A-407D-84C0-D38B3444406F}" destId="{36E24FA8-2B84-4A29-A737-BDEFF66C710D}" srcOrd="2" destOrd="0" parTransId="{EF46B6F9-DC22-4187-9002-0BA6CCE1BB9D}" sibTransId="{D69918F7-90E3-4A85-AE03-A5B50B2709C4}"/>
    <dgm:cxn modelId="{297321D1-480F-4486-8A0D-5D91D82D0653}" type="presOf" srcId="{3D4A2F56-9947-4188-9D88-7E6E6EC8EB8E}" destId="{AF918C10-FB4D-4639-8A00-46DDBA0F0D92}" srcOrd="0" destOrd="0" presId="urn:microsoft.com/office/officeart/2005/8/layout/cycle4"/>
    <dgm:cxn modelId="{40F12AFC-C0F1-45FD-91C2-5D944BD46E9E}" srcId="{2157D95E-8C7A-407D-84C0-D38B3444406F}" destId="{75BAA6C6-F03E-4FEE-979D-6F087FD2E7E9}" srcOrd="0" destOrd="0" parTransId="{835725D1-4E6B-46D3-A11E-55F6DF84E854}" sibTransId="{708E58A8-ADAF-47F3-9FE6-4318A158C4CE}"/>
    <dgm:cxn modelId="{E9605B86-64A1-4222-BB5F-DA51047E8E5B}" srcId="{A4419CA2-A0FE-49DD-AE4E-0D09F33F23FA}" destId="{9DF67191-E3BE-4D92-AAE3-A2EA84F87B52}" srcOrd="0" destOrd="0" parTransId="{DB1F7BED-7B2E-486A-B708-03D0C394F2FE}" sibTransId="{ADC64EA7-3A2E-4248-9E56-F35BCA0FFD8C}"/>
    <dgm:cxn modelId="{E5B6CB9D-97A6-405D-B67F-D5E21D45CE96}" type="presOf" srcId="{FBF221D7-15AF-4984-96B0-DF105BF3BD40}" destId="{0F6B3162-876A-4EE3-8D5C-9902643B3569}" srcOrd="1" destOrd="0" presId="urn:microsoft.com/office/officeart/2005/8/layout/cycle4"/>
    <dgm:cxn modelId="{33E18A41-6D08-4D99-8BC6-53C6D839A7D6}" srcId="{2157D95E-8C7A-407D-84C0-D38B3444406F}" destId="{3D4A2F56-9947-4188-9D88-7E6E6EC8EB8E}" srcOrd="3" destOrd="0" parTransId="{F0E4F487-E1EE-4626-94D9-E2C30FF96CBA}" sibTransId="{EDA0C4DB-BACC-430C-BBB1-B586EFA30F07}"/>
    <dgm:cxn modelId="{97B8A9E7-5A2C-4A82-8C4A-2BD02440B2BE}" type="presOf" srcId="{75BAA6C6-F03E-4FEE-979D-6F087FD2E7E9}" destId="{3DB1EA93-A0A6-4359-982D-ABE591CF346B}" srcOrd="0" destOrd="0" presId="urn:microsoft.com/office/officeart/2005/8/layout/cycle4"/>
    <dgm:cxn modelId="{009004BC-1C9B-4459-9432-E3DE94EF5F95}" type="presOf" srcId="{A9D9568F-2E0D-45FD-BD9D-A4C4336A97D9}" destId="{BCD57B31-2B72-42F7-B908-B4D3762CAFE3}" srcOrd="0" destOrd="0" presId="urn:microsoft.com/office/officeart/2005/8/layout/cycle4"/>
    <dgm:cxn modelId="{B3C4B709-C5AC-4B77-99F6-60E0BE75B05E}" srcId="{2157D95E-8C7A-407D-84C0-D38B3444406F}" destId="{A4419CA2-A0FE-49DD-AE4E-0D09F33F23FA}" srcOrd="1" destOrd="0" parTransId="{DB7804F6-3766-4F5C-AF19-C8034906A0C7}" sibTransId="{F09E82FA-EA80-451C-AF03-FFF74B47E11D}"/>
    <dgm:cxn modelId="{A10EF49E-28FD-4293-9F2D-332C068B67ED}" type="presOf" srcId="{9912953C-192C-4CFC-BEEB-388E7ED4AD65}" destId="{421C1380-44DA-4C82-BD87-E401CCF9DAA7}" srcOrd="0" destOrd="0" presId="urn:microsoft.com/office/officeart/2005/8/layout/cycle4"/>
    <dgm:cxn modelId="{D96DBA9B-5924-46AE-B2D5-FEA362852737}" srcId="{75BAA6C6-F03E-4FEE-979D-6F087FD2E7E9}" destId="{9912953C-192C-4CFC-BEEB-388E7ED4AD65}" srcOrd="0" destOrd="0" parTransId="{A35E1F37-03CC-4D9C-A608-D854D5B5058A}" sibTransId="{4A97C5EA-E076-4035-89B6-95CE4F962BC8}"/>
    <dgm:cxn modelId="{BD651061-3AAE-4DA3-A345-67AE629D5BD9}" type="presOf" srcId="{9DF67191-E3BE-4D92-AAE3-A2EA84F87B52}" destId="{D98DA3F7-97A0-43F6-8777-3AB1DEE31AD4}" srcOrd="1" destOrd="0" presId="urn:microsoft.com/office/officeart/2005/8/layout/cycle4"/>
    <dgm:cxn modelId="{3FE4784F-75A2-4C24-8800-FAB624D79588}" type="presOf" srcId="{A9D9568F-2E0D-45FD-BD9D-A4C4336A97D9}" destId="{0E2D0A27-0C37-4D2F-9FB4-53B3E14B243D}" srcOrd="1" destOrd="0" presId="urn:microsoft.com/office/officeart/2005/8/layout/cycle4"/>
    <dgm:cxn modelId="{5EC13D06-5695-4DB0-B846-D6BB19B9D8FA}" type="presOf" srcId="{A4419CA2-A0FE-49DD-AE4E-0D09F33F23FA}" destId="{5EDA470E-0F34-4186-8AE5-ADE08DA66E4D}" srcOrd="0" destOrd="0" presId="urn:microsoft.com/office/officeart/2005/8/layout/cycle4"/>
    <dgm:cxn modelId="{B321CFCA-2381-4422-8383-7E2A07E77DDF}" srcId="{36E24FA8-2B84-4A29-A737-BDEFF66C710D}" destId="{A9D9568F-2E0D-45FD-BD9D-A4C4336A97D9}" srcOrd="0" destOrd="0" parTransId="{1DB48D70-D46A-4123-AA12-DD28EBD2E7AA}" sibTransId="{2EE4EEAE-C602-4417-A4FA-B03890AE3A57}"/>
    <dgm:cxn modelId="{D99B50EF-622D-46E1-97BD-2A59ED1E30DB}" type="presOf" srcId="{9912953C-192C-4CFC-BEEB-388E7ED4AD65}" destId="{362FAEF1-9ED0-46B9-BDE7-FFF7DA79D18F}" srcOrd="1" destOrd="0" presId="urn:microsoft.com/office/officeart/2005/8/layout/cycle4"/>
    <dgm:cxn modelId="{EFEE1AEC-77FA-4AD3-BA53-06376EF2ACEB}" type="presOf" srcId="{36E24FA8-2B84-4A29-A737-BDEFF66C710D}" destId="{0D2E0B16-FA98-4000-81BC-334C2A436818}" srcOrd="0" destOrd="0" presId="urn:microsoft.com/office/officeart/2005/8/layout/cycle4"/>
    <dgm:cxn modelId="{9F75E788-5C1B-407E-8A29-CB22D3FA5C63}" type="presParOf" srcId="{BD0E3DAF-8124-43BF-8B9B-C89C26C20648}" destId="{2159EF07-578D-4A86-B93C-586416558F6A}" srcOrd="0" destOrd="0" presId="urn:microsoft.com/office/officeart/2005/8/layout/cycle4"/>
    <dgm:cxn modelId="{F66A3257-B0B8-4D64-9AE4-C226B4BD0B4E}" type="presParOf" srcId="{2159EF07-578D-4A86-B93C-586416558F6A}" destId="{27713D14-4B8F-4701-8370-461B58EE1B32}" srcOrd="0" destOrd="0" presId="urn:microsoft.com/office/officeart/2005/8/layout/cycle4"/>
    <dgm:cxn modelId="{E1B6D168-84E8-4E01-B39D-C10E6CBAE023}" type="presParOf" srcId="{27713D14-4B8F-4701-8370-461B58EE1B32}" destId="{421C1380-44DA-4C82-BD87-E401CCF9DAA7}" srcOrd="0" destOrd="0" presId="urn:microsoft.com/office/officeart/2005/8/layout/cycle4"/>
    <dgm:cxn modelId="{4C4EDFB5-A8D3-431A-AB79-C5A626D589C8}" type="presParOf" srcId="{27713D14-4B8F-4701-8370-461B58EE1B32}" destId="{362FAEF1-9ED0-46B9-BDE7-FFF7DA79D18F}" srcOrd="1" destOrd="0" presId="urn:microsoft.com/office/officeart/2005/8/layout/cycle4"/>
    <dgm:cxn modelId="{95061D4E-F246-4D85-837E-EF13B0A2C4A7}" type="presParOf" srcId="{2159EF07-578D-4A86-B93C-586416558F6A}" destId="{4DC5CA2F-1E17-4DF0-9E3C-5AFEEE2268B9}" srcOrd="1" destOrd="0" presId="urn:microsoft.com/office/officeart/2005/8/layout/cycle4"/>
    <dgm:cxn modelId="{6A280DFC-F53D-4F64-B244-0558387CDFFA}" type="presParOf" srcId="{4DC5CA2F-1E17-4DF0-9E3C-5AFEEE2268B9}" destId="{6F3CE135-89BD-40ED-9E14-CBAAEA3B3FB9}" srcOrd="0" destOrd="0" presId="urn:microsoft.com/office/officeart/2005/8/layout/cycle4"/>
    <dgm:cxn modelId="{260C27FF-2168-4C74-9FD8-DEA0A3535579}" type="presParOf" srcId="{4DC5CA2F-1E17-4DF0-9E3C-5AFEEE2268B9}" destId="{D98DA3F7-97A0-43F6-8777-3AB1DEE31AD4}" srcOrd="1" destOrd="0" presId="urn:microsoft.com/office/officeart/2005/8/layout/cycle4"/>
    <dgm:cxn modelId="{8F2C83D7-D0F4-4AEA-B9AA-163D65ACECBD}" type="presParOf" srcId="{2159EF07-578D-4A86-B93C-586416558F6A}" destId="{262CCA13-66F5-4E82-914A-E2153342FB1F}" srcOrd="2" destOrd="0" presId="urn:microsoft.com/office/officeart/2005/8/layout/cycle4"/>
    <dgm:cxn modelId="{4CAFE3A4-32CE-44EF-880F-40EA0BE4CB30}" type="presParOf" srcId="{262CCA13-66F5-4E82-914A-E2153342FB1F}" destId="{BCD57B31-2B72-42F7-B908-B4D3762CAFE3}" srcOrd="0" destOrd="0" presId="urn:microsoft.com/office/officeart/2005/8/layout/cycle4"/>
    <dgm:cxn modelId="{B0D3C195-C984-4A6A-A192-35513B2A8152}" type="presParOf" srcId="{262CCA13-66F5-4E82-914A-E2153342FB1F}" destId="{0E2D0A27-0C37-4D2F-9FB4-53B3E14B243D}" srcOrd="1" destOrd="0" presId="urn:microsoft.com/office/officeart/2005/8/layout/cycle4"/>
    <dgm:cxn modelId="{E5E8EE93-7C94-42E3-B45E-AD96C5DD9627}" type="presParOf" srcId="{2159EF07-578D-4A86-B93C-586416558F6A}" destId="{9B8568DB-40EC-4A01-B319-FDA16D83B08A}" srcOrd="3" destOrd="0" presId="urn:microsoft.com/office/officeart/2005/8/layout/cycle4"/>
    <dgm:cxn modelId="{2572B3C6-92F3-4D24-85DC-947DCD39E3A7}" type="presParOf" srcId="{9B8568DB-40EC-4A01-B319-FDA16D83B08A}" destId="{FB5AAD18-82E4-4E11-9E8D-BE3EAFF838FB}" srcOrd="0" destOrd="0" presId="urn:microsoft.com/office/officeart/2005/8/layout/cycle4"/>
    <dgm:cxn modelId="{E443906E-90BE-4E46-9189-CD387AB28700}" type="presParOf" srcId="{9B8568DB-40EC-4A01-B319-FDA16D83B08A}" destId="{0F6B3162-876A-4EE3-8D5C-9902643B3569}" srcOrd="1" destOrd="0" presId="urn:microsoft.com/office/officeart/2005/8/layout/cycle4"/>
    <dgm:cxn modelId="{4BEB26D7-6788-46B4-98FB-616A962208AC}" type="presParOf" srcId="{2159EF07-578D-4A86-B93C-586416558F6A}" destId="{311539CA-5FBE-427A-A734-DBC8AAC3202A}" srcOrd="4" destOrd="0" presId="urn:microsoft.com/office/officeart/2005/8/layout/cycle4"/>
    <dgm:cxn modelId="{F3DE2E3A-640D-4E78-BD25-6536F066CF64}" type="presParOf" srcId="{BD0E3DAF-8124-43BF-8B9B-C89C26C20648}" destId="{D13E7EDF-5256-4938-B336-BA7582055D4B}" srcOrd="1" destOrd="0" presId="urn:microsoft.com/office/officeart/2005/8/layout/cycle4"/>
    <dgm:cxn modelId="{35E41DA2-4437-4DD2-A91A-181EC915D71B}" type="presParOf" srcId="{D13E7EDF-5256-4938-B336-BA7582055D4B}" destId="{3DB1EA93-A0A6-4359-982D-ABE591CF346B}" srcOrd="0" destOrd="0" presId="urn:microsoft.com/office/officeart/2005/8/layout/cycle4"/>
    <dgm:cxn modelId="{1EE5D624-B7AC-4E9F-8543-FAB051565482}" type="presParOf" srcId="{D13E7EDF-5256-4938-B336-BA7582055D4B}" destId="{5EDA470E-0F34-4186-8AE5-ADE08DA66E4D}" srcOrd="1" destOrd="0" presId="urn:microsoft.com/office/officeart/2005/8/layout/cycle4"/>
    <dgm:cxn modelId="{28F77897-6F36-4786-8690-7E22A332F9E2}" type="presParOf" srcId="{D13E7EDF-5256-4938-B336-BA7582055D4B}" destId="{0D2E0B16-FA98-4000-81BC-334C2A436818}" srcOrd="2" destOrd="0" presId="urn:microsoft.com/office/officeart/2005/8/layout/cycle4"/>
    <dgm:cxn modelId="{94242C40-56E3-492C-AD94-7D95C7B2FB41}" type="presParOf" srcId="{D13E7EDF-5256-4938-B336-BA7582055D4B}" destId="{AF918C10-FB4D-4639-8A00-46DDBA0F0D92}" srcOrd="3" destOrd="0" presId="urn:microsoft.com/office/officeart/2005/8/layout/cycle4"/>
    <dgm:cxn modelId="{38AFB18E-B48B-4E0A-909C-D98786E7A886}" type="presParOf" srcId="{D13E7EDF-5256-4938-B336-BA7582055D4B}" destId="{FDA6A4EB-F1E4-4502-86DE-7A7E8C29FB03}" srcOrd="4" destOrd="0" presId="urn:microsoft.com/office/officeart/2005/8/layout/cycle4"/>
    <dgm:cxn modelId="{085CA847-AD23-4BCB-969D-D04379412616}" type="presParOf" srcId="{BD0E3DAF-8124-43BF-8B9B-C89C26C20648}" destId="{53578C15-94B6-4B84-9982-5E869C81D234}" srcOrd="2" destOrd="0" presId="urn:microsoft.com/office/officeart/2005/8/layout/cycle4"/>
    <dgm:cxn modelId="{689F5AF2-0202-4E40-8229-ADBDE949355C}" type="presParOf" srcId="{BD0E3DAF-8124-43BF-8B9B-C89C26C20648}" destId="{0ED8F6D6-29AD-474B-A73B-1C5F9FDC8607}"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57B31-2B72-42F7-B908-B4D3762CAFE3}">
      <dsp:nvSpPr>
        <dsp:cNvPr id="0" name=""/>
        <dsp:cNvSpPr/>
      </dsp:nvSpPr>
      <dsp:spPr>
        <a:xfrm>
          <a:off x="4371429" y="3239579"/>
          <a:ext cx="2353459" cy="15245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a:t>货币和比特币相互兑换</a:t>
          </a:r>
        </a:p>
      </dsp:txBody>
      <dsp:txXfrm>
        <a:off x="5110955" y="3654194"/>
        <a:ext cx="1580445" cy="1076405"/>
      </dsp:txXfrm>
    </dsp:sp>
    <dsp:sp modelId="{FB5AAD18-82E4-4E11-9E8D-BE3EAFF838FB}">
      <dsp:nvSpPr>
        <dsp:cNvPr id="0" name=""/>
        <dsp:cNvSpPr/>
      </dsp:nvSpPr>
      <dsp:spPr>
        <a:xfrm>
          <a:off x="531574" y="3239579"/>
          <a:ext cx="2353459" cy="1524508"/>
        </a:xfrm>
        <a:prstGeom prst="roundRect">
          <a:avLst>
            <a:gd name="adj" fmla="val 10000"/>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a:t>比特币兑换商品</a:t>
          </a:r>
        </a:p>
      </dsp:txBody>
      <dsp:txXfrm>
        <a:off x="565062" y="3654194"/>
        <a:ext cx="1580445" cy="1076405"/>
      </dsp:txXfrm>
    </dsp:sp>
    <dsp:sp modelId="{6F3CE135-89BD-40ED-9E14-CBAAEA3B3FB9}">
      <dsp:nvSpPr>
        <dsp:cNvPr id="0" name=""/>
        <dsp:cNvSpPr/>
      </dsp:nvSpPr>
      <dsp:spPr>
        <a:xfrm>
          <a:off x="4371429" y="0"/>
          <a:ext cx="2353459" cy="1524508"/>
        </a:xfrm>
        <a:prstGeom prst="roundRect">
          <a:avLst>
            <a:gd name="adj" fmla="val 10000"/>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a:t>通过钱包使用比特币</a:t>
          </a:r>
        </a:p>
      </dsp:txBody>
      <dsp:txXfrm>
        <a:off x="5110955" y="33488"/>
        <a:ext cx="1580445" cy="1076405"/>
      </dsp:txXfrm>
    </dsp:sp>
    <dsp:sp modelId="{421C1380-44DA-4C82-BD87-E401CCF9DAA7}">
      <dsp:nvSpPr>
        <dsp:cNvPr id="0" name=""/>
        <dsp:cNvSpPr/>
      </dsp:nvSpPr>
      <dsp:spPr>
        <a:xfrm>
          <a:off x="531574" y="0"/>
          <a:ext cx="2353459" cy="1524508"/>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a:t>不停运算支撑网络运行</a:t>
          </a:r>
        </a:p>
      </dsp:txBody>
      <dsp:txXfrm>
        <a:off x="565062" y="33488"/>
        <a:ext cx="1580445" cy="1076405"/>
      </dsp:txXfrm>
    </dsp:sp>
    <dsp:sp modelId="{3DB1EA93-A0A6-4359-982D-ABE591CF346B}">
      <dsp:nvSpPr>
        <dsp:cNvPr id="0" name=""/>
        <dsp:cNvSpPr/>
      </dsp:nvSpPr>
      <dsp:spPr>
        <a:xfrm>
          <a:off x="1517740" y="271553"/>
          <a:ext cx="2062850" cy="2062850"/>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a:t>矿工</a:t>
          </a:r>
        </a:p>
      </dsp:txBody>
      <dsp:txXfrm>
        <a:off x="2121935" y="875748"/>
        <a:ext cx="1458655" cy="1458655"/>
      </dsp:txXfrm>
    </dsp:sp>
    <dsp:sp modelId="{5EDA470E-0F34-4186-8AE5-ADE08DA66E4D}">
      <dsp:nvSpPr>
        <dsp:cNvPr id="0" name=""/>
        <dsp:cNvSpPr/>
      </dsp:nvSpPr>
      <dsp:spPr>
        <a:xfrm rot="5400000">
          <a:off x="3675872" y="271553"/>
          <a:ext cx="2062850" cy="2062850"/>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a:t>用户</a:t>
          </a:r>
        </a:p>
      </dsp:txBody>
      <dsp:txXfrm rot="-5400000">
        <a:off x="3675872" y="875748"/>
        <a:ext cx="1458655" cy="1458655"/>
      </dsp:txXfrm>
    </dsp:sp>
    <dsp:sp modelId="{0D2E0B16-FA98-4000-81BC-334C2A436818}">
      <dsp:nvSpPr>
        <dsp:cNvPr id="0" name=""/>
        <dsp:cNvSpPr/>
      </dsp:nvSpPr>
      <dsp:spPr>
        <a:xfrm rot="10800000">
          <a:off x="3675872" y="2429684"/>
          <a:ext cx="2062850" cy="2062850"/>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a:t>交易网站</a:t>
          </a:r>
        </a:p>
      </dsp:txBody>
      <dsp:txXfrm rot="10800000">
        <a:off x="3675872" y="2429684"/>
        <a:ext cx="1458655" cy="1458655"/>
      </dsp:txXfrm>
    </dsp:sp>
    <dsp:sp modelId="{AF918C10-FB4D-4639-8A00-46DDBA0F0D92}">
      <dsp:nvSpPr>
        <dsp:cNvPr id="0" name=""/>
        <dsp:cNvSpPr/>
      </dsp:nvSpPr>
      <dsp:spPr>
        <a:xfrm rot="16200000">
          <a:off x="1517740" y="2429684"/>
          <a:ext cx="2062850" cy="2062850"/>
        </a:xfrm>
        <a:prstGeom prst="pieWedg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zh-CN" altLang="en-US" sz="3100" kern="1200"/>
            <a:t>商家</a:t>
          </a:r>
        </a:p>
      </dsp:txBody>
      <dsp:txXfrm rot="5400000">
        <a:off x="2121935" y="2429684"/>
        <a:ext cx="1458655" cy="1458655"/>
      </dsp:txXfrm>
    </dsp:sp>
    <dsp:sp modelId="{53578C15-94B6-4B84-9982-5E869C81D234}">
      <dsp:nvSpPr>
        <dsp:cNvPr id="0" name=""/>
        <dsp:cNvSpPr/>
      </dsp:nvSpPr>
      <dsp:spPr>
        <a:xfrm>
          <a:off x="3272115" y="1953276"/>
          <a:ext cx="712231" cy="61933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8F6D6-29AD-474B-A73B-1C5F9FDC8607}">
      <dsp:nvSpPr>
        <dsp:cNvPr id="0" name=""/>
        <dsp:cNvSpPr/>
      </dsp:nvSpPr>
      <dsp:spPr>
        <a:xfrm rot="10800000">
          <a:off x="3272115" y="2191480"/>
          <a:ext cx="712231" cy="61933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2A755-7502-47DC-89A2-0275E0A6FC3F}" type="datetimeFigureOut">
              <a:rPr lang="zh-CN" altLang="en-US" smtClean="0"/>
              <a:t>2020/2/16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47B22-41A3-4436-8E67-11B2F2043F96}" type="slidenum">
              <a:rPr lang="zh-CN" altLang="en-US" smtClean="0"/>
              <a:t>‹#›</a:t>
            </a:fld>
            <a:endParaRPr lang="zh-CN" altLang="en-US"/>
          </a:p>
        </p:txBody>
      </p:sp>
    </p:spTree>
    <p:extLst>
      <p:ext uri="{BB962C8B-B14F-4D97-AF65-F5344CB8AC3E}">
        <p14:creationId xmlns:p14="http://schemas.microsoft.com/office/powerpoint/2010/main" val="211392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5%A4%8D%E5%86%99%E7%BA%B8/213587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8%99%9A%E6%8B%9F%E8%B4%A7%E5%B8%81/32273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a:t>
            </a:fld>
            <a:endParaRPr lang="zh-CN" altLang="en-US"/>
          </a:p>
        </p:txBody>
      </p:sp>
    </p:spTree>
    <p:extLst>
      <p:ext uri="{BB962C8B-B14F-4D97-AF65-F5344CB8AC3E}">
        <p14:creationId xmlns:p14="http://schemas.microsoft.com/office/powerpoint/2010/main" val="44589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p>
        </p:txBody>
      </p:sp>
      <p:sp>
        <p:nvSpPr>
          <p:cNvPr id="3174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6C8611C8-766A-430A-BFAB-6530300456EF}" type="slidenum">
              <a:rPr lang="zh-CN" altLang="en-US" b="0" smtClean="0"/>
              <a:pPr/>
              <a:t>22</a:t>
            </a:fld>
            <a:endParaRPr lang="zh-CN" altLang="en-US" b="0" smtClean="0"/>
          </a:p>
        </p:txBody>
      </p:sp>
    </p:spTree>
    <p:extLst>
      <p:ext uri="{BB962C8B-B14F-4D97-AF65-F5344CB8AC3E}">
        <p14:creationId xmlns:p14="http://schemas.microsoft.com/office/powerpoint/2010/main" val="102474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545A7E27-FA67-40F6-9481-2316E0E00BCA}" type="slidenum">
              <a:rPr lang="zh-CN" altLang="en-US" b="0" smtClean="0"/>
              <a:pPr/>
              <a:t>23</a:t>
            </a:fld>
            <a:endParaRPr lang="zh-CN" altLang="en-US" b="0" smtClean="0"/>
          </a:p>
        </p:txBody>
      </p:sp>
    </p:spTree>
    <p:extLst>
      <p:ext uri="{BB962C8B-B14F-4D97-AF65-F5344CB8AC3E}">
        <p14:creationId xmlns:p14="http://schemas.microsoft.com/office/powerpoint/2010/main" val="2762065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34</a:t>
            </a:fld>
            <a:endParaRPr lang="zh-CN" altLang="en-US"/>
          </a:p>
        </p:txBody>
      </p:sp>
    </p:spTree>
    <p:extLst>
      <p:ext uri="{BB962C8B-B14F-4D97-AF65-F5344CB8AC3E}">
        <p14:creationId xmlns:p14="http://schemas.microsoft.com/office/powerpoint/2010/main" val="35525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46</a:t>
            </a:fld>
            <a:endParaRPr lang="zh-CN" altLang="en-US"/>
          </a:p>
        </p:txBody>
      </p:sp>
    </p:spTree>
    <p:extLst>
      <p:ext uri="{BB962C8B-B14F-4D97-AF65-F5344CB8AC3E}">
        <p14:creationId xmlns:p14="http://schemas.microsoft.com/office/powerpoint/2010/main" val="279207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56</a:t>
            </a:fld>
            <a:endParaRPr lang="zh-CN" altLang="en-US"/>
          </a:p>
        </p:txBody>
      </p:sp>
    </p:spTree>
    <p:extLst>
      <p:ext uri="{BB962C8B-B14F-4D97-AF65-F5344CB8AC3E}">
        <p14:creationId xmlns:p14="http://schemas.microsoft.com/office/powerpoint/2010/main" val="273495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57</a:t>
            </a:fld>
            <a:endParaRPr lang="zh-CN" altLang="en-US"/>
          </a:p>
        </p:txBody>
      </p:sp>
    </p:spTree>
    <p:extLst>
      <p:ext uri="{BB962C8B-B14F-4D97-AF65-F5344CB8AC3E}">
        <p14:creationId xmlns:p14="http://schemas.microsoft.com/office/powerpoint/2010/main" val="423379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58</a:t>
            </a:fld>
            <a:endParaRPr lang="zh-CN" altLang="en-US"/>
          </a:p>
        </p:txBody>
      </p:sp>
    </p:spTree>
    <p:extLst>
      <p:ext uri="{BB962C8B-B14F-4D97-AF65-F5344CB8AC3E}">
        <p14:creationId xmlns:p14="http://schemas.microsoft.com/office/powerpoint/2010/main" val="653809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59</a:t>
            </a:fld>
            <a:endParaRPr lang="zh-CN" altLang="en-US"/>
          </a:p>
        </p:txBody>
      </p:sp>
    </p:spTree>
    <p:extLst>
      <p:ext uri="{BB962C8B-B14F-4D97-AF65-F5344CB8AC3E}">
        <p14:creationId xmlns:p14="http://schemas.microsoft.com/office/powerpoint/2010/main" val="102851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60</a:t>
            </a:fld>
            <a:endParaRPr lang="zh-CN" altLang="en-US"/>
          </a:p>
        </p:txBody>
      </p:sp>
    </p:spTree>
    <p:extLst>
      <p:ext uri="{BB962C8B-B14F-4D97-AF65-F5344CB8AC3E}">
        <p14:creationId xmlns:p14="http://schemas.microsoft.com/office/powerpoint/2010/main" val="1431387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61</a:t>
            </a:fld>
            <a:endParaRPr lang="zh-CN" altLang="en-US"/>
          </a:p>
        </p:txBody>
      </p:sp>
    </p:spTree>
    <p:extLst>
      <p:ext uri="{BB962C8B-B14F-4D97-AF65-F5344CB8AC3E}">
        <p14:creationId xmlns:p14="http://schemas.microsoft.com/office/powerpoint/2010/main" val="3158326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a:t>
            </a:fld>
            <a:endParaRPr lang="zh-CN" altLang="en-US"/>
          </a:p>
        </p:txBody>
      </p:sp>
    </p:spTree>
    <p:extLst>
      <p:ext uri="{BB962C8B-B14F-4D97-AF65-F5344CB8AC3E}">
        <p14:creationId xmlns:p14="http://schemas.microsoft.com/office/powerpoint/2010/main" val="3055085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62</a:t>
            </a:fld>
            <a:endParaRPr lang="zh-CN" altLang="en-US"/>
          </a:p>
        </p:txBody>
      </p:sp>
    </p:spTree>
    <p:extLst>
      <p:ext uri="{BB962C8B-B14F-4D97-AF65-F5344CB8AC3E}">
        <p14:creationId xmlns:p14="http://schemas.microsoft.com/office/powerpoint/2010/main" val="1235021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63</a:t>
            </a:fld>
            <a:endParaRPr lang="zh-CN" altLang="en-US"/>
          </a:p>
        </p:txBody>
      </p:sp>
    </p:spTree>
    <p:extLst>
      <p:ext uri="{BB962C8B-B14F-4D97-AF65-F5344CB8AC3E}">
        <p14:creationId xmlns:p14="http://schemas.microsoft.com/office/powerpoint/2010/main" val="968520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64</a:t>
            </a:fld>
            <a:endParaRPr lang="zh-CN" altLang="en-US"/>
          </a:p>
        </p:txBody>
      </p:sp>
    </p:spTree>
    <p:extLst>
      <p:ext uri="{BB962C8B-B14F-4D97-AF65-F5344CB8AC3E}">
        <p14:creationId xmlns:p14="http://schemas.microsoft.com/office/powerpoint/2010/main" val="279265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65</a:t>
            </a:fld>
            <a:endParaRPr lang="zh-CN" altLang="en-US"/>
          </a:p>
        </p:txBody>
      </p:sp>
    </p:spTree>
    <p:extLst>
      <p:ext uri="{BB962C8B-B14F-4D97-AF65-F5344CB8AC3E}">
        <p14:creationId xmlns:p14="http://schemas.microsoft.com/office/powerpoint/2010/main" val="2988141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66</a:t>
            </a:fld>
            <a:endParaRPr lang="zh-CN" altLang="en-US"/>
          </a:p>
        </p:txBody>
      </p:sp>
    </p:spTree>
    <p:extLst>
      <p:ext uri="{BB962C8B-B14F-4D97-AF65-F5344CB8AC3E}">
        <p14:creationId xmlns:p14="http://schemas.microsoft.com/office/powerpoint/2010/main" val="356345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67</a:t>
            </a:fld>
            <a:endParaRPr lang="zh-CN" altLang="en-US"/>
          </a:p>
        </p:txBody>
      </p:sp>
    </p:spTree>
    <p:extLst>
      <p:ext uri="{BB962C8B-B14F-4D97-AF65-F5344CB8AC3E}">
        <p14:creationId xmlns:p14="http://schemas.microsoft.com/office/powerpoint/2010/main" val="2636700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68</a:t>
            </a:fld>
            <a:endParaRPr lang="zh-CN" altLang="en-US"/>
          </a:p>
        </p:txBody>
      </p:sp>
    </p:spTree>
    <p:extLst>
      <p:ext uri="{BB962C8B-B14F-4D97-AF65-F5344CB8AC3E}">
        <p14:creationId xmlns:p14="http://schemas.microsoft.com/office/powerpoint/2010/main" val="264830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拿手机搜索下</a:t>
            </a:r>
            <a:endParaRPr lang="en-US" altLang="zh-CN" dirty="0" smtClean="0"/>
          </a:p>
          <a:p>
            <a:r>
              <a:rPr lang="en-US" altLang="zh-CN" dirty="0" smtClean="0"/>
              <a:t>1</a:t>
            </a:r>
            <a:r>
              <a:rPr lang="zh-CN" altLang="en-US" dirty="0" smtClean="0"/>
              <a:t>、原始社会</a:t>
            </a:r>
            <a:endParaRPr lang="en-US" altLang="zh-CN" dirty="0" smtClean="0"/>
          </a:p>
          <a:p>
            <a:r>
              <a:rPr lang="en-US" altLang="zh-CN" dirty="0" smtClean="0"/>
              <a:t>2</a:t>
            </a:r>
            <a:r>
              <a:rPr lang="zh-CN" altLang="en-US" dirty="0" smtClean="0"/>
              <a:t>、</a:t>
            </a:r>
            <a:r>
              <a:rPr lang="en-US" altLang="zh-CN" dirty="0" smtClean="0"/>
              <a:t>4000</a:t>
            </a:r>
            <a:r>
              <a:rPr lang="zh-CN" altLang="en-US" dirty="0" smtClean="0"/>
              <a:t>年前</a:t>
            </a:r>
            <a:endParaRPr lang="en-US" altLang="zh-CN" dirty="0" smtClean="0"/>
          </a:p>
          <a:p>
            <a:r>
              <a:rPr lang="en-US" altLang="zh-CN" dirty="0" smtClean="0"/>
              <a:t>3</a:t>
            </a:r>
            <a:r>
              <a:rPr lang="zh-CN" altLang="en-US" dirty="0" smtClean="0"/>
              <a:t>、春秋战国时期  </a:t>
            </a:r>
            <a:r>
              <a:rPr lang="en-US" altLang="zh-CN" dirty="0" smtClean="0"/>
              <a:t>2500</a:t>
            </a:r>
            <a:r>
              <a:rPr lang="zh-CN" altLang="en-US" dirty="0" smtClean="0"/>
              <a:t>年前</a:t>
            </a:r>
            <a:endParaRPr lang="en-US" altLang="zh-CN" dirty="0" smtClean="0"/>
          </a:p>
          <a:p>
            <a:r>
              <a:rPr lang="en-US" altLang="zh-CN" dirty="0" smtClean="0"/>
              <a:t>4</a:t>
            </a:r>
            <a:r>
              <a:rPr lang="zh-CN" altLang="en-US" dirty="0" smtClean="0"/>
              <a:t>、</a:t>
            </a:r>
            <a:r>
              <a:rPr lang="zh-CN" altLang="en-US" sz="1200" b="0" i="0" u="none" strike="noStrike" kern="1200" dirty="0" smtClean="0">
                <a:solidFill>
                  <a:schemeClr val="tx1"/>
                </a:solidFill>
                <a:effectLst/>
                <a:latin typeface="+mn-lt"/>
                <a:ea typeface="+mn-ea"/>
                <a:cs typeface="+mn-cs"/>
              </a:rPr>
              <a:t>最早使用纸币的国家是中国，时间约在公元九世纪  北宋  公元</a:t>
            </a:r>
            <a:r>
              <a:rPr lang="en-US" altLang="zh-CN" sz="1200" b="0" i="0" u="none" strike="noStrike" kern="1200" dirty="0" smtClean="0">
                <a:solidFill>
                  <a:schemeClr val="tx1"/>
                </a:solidFill>
                <a:effectLst/>
                <a:latin typeface="+mn-lt"/>
                <a:ea typeface="+mn-ea"/>
                <a:cs typeface="+mn-cs"/>
              </a:rPr>
              <a:t>960</a:t>
            </a:r>
            <a:r>
              <a:rPr lang="zh-CN" altLang="en-US" sz="1200" b="0" i="0" u="none" strike="noStrike" kern="1200" dirty="0" smtClean="0">
                <a:solidFill>
                  <a:schemeClr val="tx1"/>
                </a:solidFill>
                <a:effectLst/>
                <a:latin typeface="+mn-lt"/>
                <a:ea typeface="+mn-ea"/>
                <a:cs typeface="+mn-cs"/>
              </a:rPr>
              <a:t>年</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5</a:t>
            </a:r>
            <a:r>
              <a:rPr lang="zh-CN" altLang="en-US" sz="1200" b="0" i="0" u="none" strike="noStrike" kern="1200" dirty="0" smtClean="0">
                <a:solidFill>
                  <a:schemeClr val="tx1"/>
                </a:solidFill>
                <a:effectLst/>
                <a:latin typeface="+mn-lt"/>
                <a:ea typeface="+mn-ea"/>
                <a:cs typeface="+mn-cs"/>
              </a:rPr>
              <a:t>、上个世纪</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7</a:t>
            </a:fld>
            <a:endParaRPr lang="zh-CN" altLang="en-US"/>
          </a:p>
        </p:txBody>
      </p:sp>
    </p:spTree>
    <p:extLst>
      <p:ext uri="{BB962C8B-B14F-4D97-AF65-F5344CB8AC3E}">
        <p14:creationId xmlns:p14="http://schemas.microsoft.com/office/powerpoint/2010/main" val="319963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7B22-41A3-4436-8E67-11B2F2043F9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97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10</a:t>
            </a:fld>
            <a:endParaRPr lang="zh-CN" altLang="en-US"/>
          </a:p>
        </p:txBody>
      </p:sp>
    </p:spTree>
    <p:extLst>
      <p:ext uri="{BB962C8B-B14F-4D97-AF65-F5344CB8AC3E}">
        <p14:creationId xmlns:p14="http://schemas.microsoft.com/office/powerpoint/2010/main" val="100775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DoS</a:t>
            </a:r>
            <a:r>
              <a:rPr lang="zh-CN" altLang="en-US" sz="1200" b="0" i="0" u="none" strike="noStrike" kern="1200" dirty="0" smtClean="0">
                <a:solidFill>
                  <a:schemeClr val="tx1"/>
                </a:solidFill>
                <a:effectLst/>
                <a:latin typeface="+mn-lt"/>
                <a:ea typeface="+mn-ea"/>
                <a:cs typeface="+mn-cs"/>
              </a:rPr>
              <a:t>是</a:t>
            </a:r>
            <a:r>
              <a:rPr lang="en-US" altLang="zh-CN" sz="1200" b="0" i="0" u="none" strike="noStrike" kern="1200" dirty="0" smtClean="0">
                <a:solidFill>
                  <a:schemeClr val="tx1"/>
                </a:solidFill>
                <a:effectLst/>
                <a:latin typeface="+mn-lt"/>
                <a:ea typeface="+mn-ea"/>
                <a:cs typeface="+mn-cs"/>
              </a:rPr>
              <a:t>Denial of Service</a:t>
            </a:r>
            <a:r>
              <a:rPr lang="zh-CN" altLang="en-US" sz="1200" b="0" i="0" u="none" strike="noStrike" kern="1200" dirty="0" smtClean="0">
                <a:solidFill>
                  <a:schemeClr val="tx1"/>
                </a:solidFill>
                <a:effectLst/>
                <a:latin typeface="+mn-lt"/>
                <a:ea typeface="+mn-ea"/>
                <a:cs typeface="+mn-cs"/>
              </a:rPr>
              <a:t>的简称</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即拒绝服务，在众多网络攻击技术中是一种简单有效并且具有很大危害性的攻击方法。它通过各种手段消耗网络带宽和系统资源</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或者攻击系统缺陷</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使正常系统的正常服务陷于瘫痪状态。</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所谓盲签名，就是先将隐蔽的文件放进信封里，而除去盲因子的过程就是打开这个信封，当文件在一个信封中时，任何人不能读它。对文件签名就是通过在信封里放一张复写纸，签名者在信封上签名时，他的签名便透过</a:t>
            </a:r>
            <a:r>
              <a:rPr lang="zh-CN" altLang="en-US" sz="1200" b="0" i="0" u="none" strike="noStrike" kern="1200" dirty="0" smtClean="0">
                <a:solidFill>
                  <a:schemeClr val="tx1"/>
                </a:solidFill>
                <a:effectLst/>
                <a:latin typeface="+mn-lt"/>
                <a:ea typeface="+mn-ea"/>
                <a:cs typeface="+mn-cs"/>
                <a:hlinkClick r:id="rId3"/>
              </a:rPr>
              <a:t>复写纸</a:t>
            </a:r>
            <a:r>
              <a:rPr lang="zh-CN" altLang="en-US" sz="1200" b="0" i="0" u="none" strike="noStrike" kern="1200" dirty="0" smtClean="0">
                <a:solidFill>
                  <a:schemeClr val="tx1"/>
                </a:solidFill>
                <a:effectLst/>
                <a:latin typeface="+mn-lt"/>
                <a:ea typeface="+mn-ea"/>
                <a:cs typeface="+mn-cs"/>
              </a:rPr>
              <a:t>签到文件上。</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13</a:t>
            </a:fld>
            <a:endParaRPr lang="zh-CN" altLang="en-US"/>
          </a:p>
        </p:txBody>
      </p:sp>
    </p:spTree>
    <p:extLst>
      <p:ext uri="{BB962C8B-B14F-4D97-AF65-F5344CB8AC3E}">
        <p14:creationId xmlns:p14="http://schemas.microsoft.com/office/powerpoint/2010/main" val="297267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14</a:t>
            </a:fld>
            <a:endParaRPr lang="zh-CN" altLang="en-US"/>
          </a:p>
        </p:txBody>
      </p:sp>
    </p:spTree>
    <p:extLst>
      <p:ext uri="{BB962C8B-B14F-4D97-AF65-F5344CB8AC3E}">
        <p14:creationId xmlns:p14="http://schemas.microsoft.com/office/powerpoint/2010/main" val="325783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数字货币是一种不受管制的、数字化的货币，通常由开发者发行和管理，被特定虚拟社区的成员所接受和使用。欧洲银行业管理局将</a:t>
            </a:r>
            <a:r>
              <a:rPr lang="zh-CN" altLang="en-US" sz="1200" b="0" i="0" u="none" strike="noStrike" kern="1200" dirty="0" smtClean="0">
                <a:solidFill>
                  <a:schemeClr val="tx1"/>
                </a:solidFill>
                <a:effectLst/>
                <a:latin typeface="+mn-lt"/>
                <a:ea typeface="+mn-ea"/>
                <a:cs typeface="+mn-cs"/>
                <a:hlinkClick r:id="rId3"/>
              </a:rPr>
              <a:t>虚拟货币</a:t>
            </a:r>
            <a:r>
              <a:rPr lang="zh-CN" altLang="en-US" sz="1200" b="0" i="0" u="none" strike="noStrike" kern="1200" dirty="0" smtClean="0">
                <a:solidFill>
                  <a:schemeClr val="tx1"/>
                </a:solidFill>
                <a:effectLst/>
                <a:latin typeface="+mn-lt"/>
                <a:ea typeface="+mn-ea"/>
                <a:cs typeface="+mn-cs"/>
              </a:rPr>
              <a:t>定义为：价值的数字化表示，不由央行或当局发行，也不与法币挂钩，但由于被公众所接受，所以可作为支付手段，也可以电子形式转移、存储或交易</a:t>
            </a:r>
            <a:r>
              <a:rPr lang="zh-CN" altLang="en-US" sz="1200" b="0" i="0" u="none" strike="noStrike" kern="1200" baseline="30000" dirty="0" smtClean="0">
                <a:solidFill>
                  <a:schemeClr val="tx1"/>
                </a:solidFill>
                <a:effectLst/>
                <a:latin typeface="+mn-lt"/>
                <a:ea typeface="+mn-ea"/>
                <a:cs typeface="+mn-cs"/>
              </a:rPr>
              <a:t> </a:t>
            </a:r>
            <a:r>
              <a:rPr lang="en-US" altLang="zh-CN" sz="1200" b="0" i="0" u="none" strike="noStrike" kern="1200" baseline="30000" dirty="0" smtClean="0">
                <a:solidFill>
                  <a:schemeClr val="tx1"/>
                </a:solidFill>
                <a:effectLst/>
                <a:latin typeface="+mn-lt"/>
                <a:ea typeface="+mn-ea"/>
                <a:cs typeface="+mn-cs"/>
              </a:rPr>
              <a:t>[2]</a:t>
            </a:r>
            <a:r>
              <a:rPr lang="zh-CN" altLang="en-US" sz="1200" b="0" i="0" u="none" strike="noStrike"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15</a:t>
            </a:fld>
            <a:endParaRPr lang="zh-CN" altLang="en-US"/>
          </a:p>
        </p:txBody>
      </p:sp>
    </p:spTree>
    <p:extLst>
      <p:ext uri="{BB962C8B-B14F-4D97-AF65-F5344CB8AC3E}">
        <p14:creationId xmlns:p14="http://schemas.microsoft.com/office/powerpoint/2010/main" val="68887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a:t>
            </a:r>
            <a:r>
              <a:rPr lang="zh-CN" altLang="en-US" dirty="0" smtClean="0"/>
              <a:t>万个节点，</a:t>
            </a:r>
            <a:r>
              <a:rPr lang="en-US" altLang="zh-CN" dirty="0" smtClean="0"/>
              <a:t>1w</a:t>
            </a:r>
            <a:r>
              <a:rPr lang="zh-CN" altLang="en-US" dirty="0" smtClean="0"/>
              <a:t>个核心节点上完全相同</a:t>
            </a:r>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21</a:t>
            </a:fld>
            <a:endParaRPr lang="zh-CN" altLang="en-US"/>
          </a:p>
        </p:txBody>
      </p:sp>
    </p:spTree>
    <p:extLst>
      <p:ext uri="{BB962C8B-B14F-4D97-AF65-F5344CB8AC3E}">
        <p14:creationId xmlns:p14="http://schemas.microsoft.com/office/powerpoint/2010/main" val="2266832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7D061E9-5F48-4115-BE48-914AC173A4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p:blipFill>
        <p:spPr>
          <a:xfrm>
            <a:off x="1" y="0"/>
            <a:ext cx="12192000" cy="4838700"/>
          </a:xfrm>
          <a:prstGeom prst="rect">
            <a:avLst/>
          </a:prstGeom>
        </p:spPr>
      </p:pic>
      <p:sp>
        <p:nvSpPr>
          <p:cNvPr id="8" name="矩形 7">
            <a:extLst>
              <a:ext uri="{FF2B5EF4-FFF2-40B4-BE49-F238E27FC236}">
                <a16:creationId xmlns:a16="http://schemas.microsoft.com/office/drawing/2014/main" id="{FC01BB0B-2D72-4E2A-960F-100DE7BC2916}"/>
              </a:ext>
            </a:extLst>
          </p:cNvPr>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708FD29-E5FF-45D0-8C56-521EFCD4671E}"/>
              </a:ext>
            </a:extLst>
          </p:cNvPr>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C3528A6-1246-4663-9037-BF31F2A75F6B}"/>
              </a:ext>
            </a:extLst>
          </p:cNvPr>
          <p:cNvGrpSpPr/>
          <p:nvPr userDrawn="1"/>
        </p:nvGrpSpPr>
        <p:grpSpPr>
          <a:xfrm>
            <a:off x="10220325" y="512763"/>
            <a:ext cx="1239777" cy="388521"/>
            <a:chOff x="2571750" y="2305050"/>
            <a:chExt cx="7107238" cy="2227263"/>
          </a:xfrm>
          <a:solidFill>
            <a:schemeClr val="bg1"/>
          </a:solidFill>
        </p:grpSpPr>
        <p:sp>
          <p:nvSpPr>
            <p:cNvPr id="11" name="Freeform 5">
              <a:extLst>
                <a:ext uri="{FF2B5EF4-FFF2-40B4-BE49-F238E27FC236}">
                  <a16:creationId xmlns:a16="http://schemas.microsoft.com/office/drawing/2014/main" id="{51F2E94B-D27C-4330-8328-CAB39C100B91}"/>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2C05FFAB-3B05-4F52-80D4-2C354E2F77CB}"/>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8EF47187-75D7-4773-B556-9B395B742B67}"/>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987210A5-F3AF-4C8A-B9B0-B00E7D5809AC}"/>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CBBE87A5-23D9-434A-8828-7E0C337CF4A5}"/>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716168D8-B414-4455-B6B9-54A216B67F6E}"/>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739D69C3-510F-4B02-80EB-50D23ECDE2BF}"/>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A44605F9-EE27-49D0-A5BD-3615F1DC0A8B}"/>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156B38CB-CD6D-4023-9C0F-5D83D0347713}"/>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9FB5C94E-87D7-4812-9633-4FDDE528CD39}"/>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BABEA8C6-FDC9-4A91-B215-7F1634E53E36}"/>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3426B14D-5377-417E-B131-404235AC9750}"/>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121E2E67-4767-4710-B288-FE3F7452DAC3}"/>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FAFF1944-1732-4878-A0A1-52C5DA9D94DA}"/>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EF40F8D9-9750-45B2-8D64-3FFA526DE660}"/>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95C8A50F-62EC-4B39-ABC9-CF7F6CE56376}"/>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90B32A60-420C-4441-B653-7D6FA22EC362}"/>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3621D548-F7BF-4BC9-B8DE-651F41B998BA}"/>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FE949328-54B4-476A-A3AF-B9D5AF18D5D0}"/>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165AF9DD-F60B-430A-BB2B-8B6C2568F061}"/>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B37F3C97-1867-4569-8D32-97552BCB0FE3}"/>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B996A3BA-74DB-40E6-9504-C793E67B6E75}"/>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B0301818-0B96-40D7-9E26-4A52C9B2FF1E}"/>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0533DDDE-1AF1-4EEB-96A7-E9B1D8C534D8}"/>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31A20DF9-F278-4571-8C1A-CAE37BBF4017}"/>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F7B51AC2-4827-40EA-84AC-6728B35482B6}"/>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894CDD51-6BE4-4551-AE43-0FD14ED06C15}"/>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AF299180-DA2A-400C-842A-31512849D22D}"/>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61F5DF7A-0950-43DE-803F-B38F93F3D00A}"/>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3772478F-E86B-4F37-A25C-BDDAD1716B82}"/>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19771172-4598-464C-A110-FA9049BE8E68}"/>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6B05E880-8CF0-4250-B815-9FB152A5A0B9}"/>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285DFCA8-8604-4ABA-A0AF-726B7B13DCB7}"/>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DEE5BE96-9E16-48CC-BA0B-FB2C937392B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ACDB6740-7292-436C-9AF5-077FEE030AC4}"/>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095303F6-8623-4221-A8CA-EBD20C44525A}"/>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F364F8F8-54F4-402A-8786-427391639EF2}"/>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id="{A9C353D8-6BCD-4655-8F62-2B19F39465B9}"/>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id="{52B1D646-5ABB-47DA-808A-C8C60BFB497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id="{480CF407-A352-4E8E-BEE0-A8E91555BA1B}"/>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id="{0DDDCEEC-7EB5-453E-BCFC-4E7DD09BF82B}"/>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id="{BCC8F17C-FD66-4884-906A-047726DEA942}"/>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id="{1940A159-6C23-4D19-AF47-0C35A527AFAB}"/>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a:extLst>
                <a:ext uri="{FF2B5EF4-FFF2-40B4-BE49-F238E27FC236}">
                  <a16:creationId xmlns:a16="http://schemas.microsoft.com/office/drawing/2014/main" id="{074CCF06-DB17-41FB-AA61-CC6B647EC476}"/>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a:extLst>
                <a:ext uri="{FF2B5EF4-FFF2-40B4-BE49-F238E27FC236}">
                  <a16:creationId xmlns:a16="http://schemas.microsoft.com/office/drawing/2014/main" id="{B3ABB5A3-8045-4E99-B28F-2818352E8F66}"/>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a:extLst>
                <a:ext uri="{FF2B5EF4-FFF2-40B4-BE49-F238E27FC236}">
                  <a16:creationId xmlns:a16="http://schemas.microsoft.com/office/drawing/2014/main" id="{FA0C4FC6-1891-4F50-82A3-9BDC3A953954}"/>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a:extLst>
                <a:ext uri="{FF2B5EF4-FFF2-40B4-BE49-F238E27FC236}">
                  <a16:creationId xmlns:a16="http://schemas.microsoft.com/office/drawing/2014/main" id="{5BDCA2B7-2F40-4CBD-9332-9583AA6A3F0B}"/>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a:extLst>
                <a:ext uri="{FF2B5EF4-FFF2-40B4-BE49-F238E27FC236}">
                  <a16:creationId xmlns:a16="http://schemas.microsoft.com/office/drawing/2014/main" id="{B631E96B-EA7D-4CD5-B5CD-8201FBF25E27}"/>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a:extLst>
                <a:ext uri="{FF2B5EF4-FFF2-40B4-BE49-F238E27FC236}">
                  <a16:creationId xmlns:a16="http://schemas.microsoft.com/office/drawing/2014/main" id="{A7C830BC-D062-465B-AA1D-2BFFF9071E21}"/>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a:extLst>
                <a:ext uri="{FF2B5EF4-FFF2-40B4-BE49-F238E27FC236}">
                  <a16:creationId xmlns:a16="http://schemas.microsoft.com/office/drawing/2014/main" id="{571C0292-D235-45E3-B75F-4E274057F0CA}"/>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a:extLst>
                <a:ext uri="{FF2B5EF4-FFF2-40B4-BE49-F238E27FC236}">
                  <a16:creationId xmlns:a16="http://schemas.microsoft.com/office/drawing/2014/main" id="{9137C0AD-4120-441A-A855-D5D05A08B733}"/>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
              <a:extLst>
                <a:ext uri="{FF2B5EF4-FFF2-40B4-BE49-F238E27FC236}">
                  <a16:creationId xmlns:a16="http://schemas.microsoft.com/office/drawing/2014/main" id="{6F1B93EF-8007-47E8-BDEB-02A96195E8E3}"/>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7">
              <a:extLst>
                <a:ext uri="{FF2B5EF4-FFF2-40B4-BE49-F238E27FC236}">
                  <a16:creationId xmlns:a16="http://schemas.microsoft.com/office/drawing/2014/main" id="{7E9AA1D9-6F1E-4558-80DD-BEF44C6CF0F4}"/>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8">
              <a:extLst>
                <a:ext uri="{FF2B5EF4-FFF2-40B4-BE49-F238E27FC236}">
                  <a16:creationId xmlns:a16="http://schemas.microsoft.com/office/drawing/2014/main" id="{51F5D79B-7EA3-47AB-9F47-5F00F1D885B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
              <a:extLst>
                <a:ext uri="{FF2B5EF4-FFF2-40B4-BE49-F238E27FC236}">
                  <a16:creationId xmlns:a16="http://schemas.microsoft.com/office/drawing/2014/main" id="{59B39735-BFBF-4B94-AA25-8F25D8535FA2}"/>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
              <a:extLst>
                <a:ext uri="{FF2B5EF4-FFF2-40B4-BE49-F238E27FC236}">
                  <a16:creationId xmlns:a16="http://schemas.microsoft.com/office/drawing/2014/main" id="{8E210FBA-43BE-4D5C-BAC0-78D8712F0A05}"/>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
              <a:extLst>
                <a:ext uri="{FF2B5EF4-FFF2-40B4-BE49-F238E27FC236}">
                  <a16:creationId xmlns:a16="http://schemas.microsoft.com/office/drawing/2014/main" id="{CC344748-B180-4212-98AC-295E380630A1}"/>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a:extLst>
                <a:ext uri="{FF2B5EF4-FFF2-40B4-BE49-F238E27FC236}">
                  <a16:creationId xmlns:a16="http://schemas.microsoft.com/office/drawing/2014/main" id="{92EE1DDC-74FB-4748-87A2-B1C55C096119}"/>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a:extLst>
                <a:ext uri="{FF2B5EF4-FFF2-40B4-BE49-F238E27FC236}">
                  <a16:creationId xmlns:a16="http://schemas.microsoft.com/office/drawing/2014/main" id="{C34D1054-2480-4D76-A9DC-CC0788965658}"/>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966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0D4B2-5EB8-4566-9226-7FAC79224C9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BE5AEE-07F8-49DF-AD94-4819F971D2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3F765FD-706A-4EBB-9809-9A9B205D9D38}"/>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C252201-A6E3-45BF-ABE0-43243CABD9C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E30B1B9-28E4-4392-8179-3B713A9B484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646C521-B4E0-44CB-B72D-B10393CB5084}"/>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8" name="页脚占位符 7">
            <a:extLst>
              <a:ext uri="{FF2B5EF4-FFF2-40B4-BE49-F238E27FC236}">
                <a16:creationId xmlns:a16="http://schemas.microsoft.com/office/drawing/2014/main" id="{15941805-C628-4222-BCF7-C4FF587A8F2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F95F0B3F-4D9D-4FF6-BBA8-33B18244B7B8}"/>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417378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FCBE0-9B95-4C5C-88E8-C6FA105481E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45D5D5-CD34-45B8-84F8-595A42298778}"/>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4" name="页脚占位符 3">
            <a:extLst>
              <a:ext uri="{FF2B5EF4-FFF2-40B4-BE49-F238E27FC236}">
                <a16:creationId xmlns:a16="http://schemas.microsoft.com/office/drawing/2014/main" id="{908DC862-C219-43D5-BB04-4D79CB1865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546BB1E0-EB73-4D32-BA78-7A12C51E7E4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903264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F64566-9E96-48FA-A46E-97C17B325DFC}"/>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3" name="页脚占位符 2">
            <a:extLst>
              <a:ext uri="{FF2B5EF4-FFF2-40B4-BE49-F238E27FC236}">
                <a16:creationId xmlns:a16="http://schemas.microsoft.com/office/drawing/2014/main" id="{9D088989-4B78-4080-B5E0-3561AF5E17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2F7654B0-E928-4F7F-AC26-B81196737C8D}"/>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39358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D5E89-2F62-4317-A338-14A097FFE54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2809C7-49EA-40AF-A5E7-13DCC517E50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D657788-C095-40BA-9247-A876BD8A53E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2A4776-2EA3-4160-8EAA-67DCA0D09E07}"/>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6" name="页脚占位符 5">
            <a:extLst>
              <a:ext uri="{FF2B5EF4-FFF2-40B4-BE49-F238E27FC236}">
                <a16:creationId xmlns:a16="http://schemas.microsoft.com/office/drawing/2014/main" id="{1750EEFF-EC96-41CA-9B3C-3AE0147844B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0E2E7A2B-0A06-4BC4-9FCE-F19D4910910B}"/>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417836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1BBDD-9D57-481D-8A8C-932337F633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4D24B6-E21A-45F4-AE66-1C675AE17A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E5EB0D-2B62-4AE1-BF37-167AFB1861E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75A939-BA24-4217-B10F-7C0542B66491}"/>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6" name="页脚占位符 5">
            <a:extLst>
              <a:ext uri="{FF2B5EF4-FFF2-40B4-BE49-F238E27FC236}">
                <a16:creationId xmlns:a16="http://schemas.microsoft.com/office/drawing/2014/main" id="{1AE19834-ADE8-4EB9-A4E7-A4F5ACA4BE0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6F0B584-5D9F-4123-9178-C64462F7C9BF}"/>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4154464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416E4-E3CC-4308-A602-DB69E560C75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636BA9-8DCC-430D-B8DF-BA0F83E0C13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1E80B94-2F72-4126-927F-025567055C7B}"/>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5" name="页脚占位符 4">
            <a:extLst>
              <a:ext uri="{FF2B5EF4-FFF2-40B4-BE49-F238E27FC236}">
                <a16:creationId xmlns:a16="http://schemas.microsoft.com/office/drawing/2014/main" id="{A0D248B0-0CE7-4967-AE2C-75D351E963F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B702A5-49C4-4D66-92AF-2C44A08BA7DA}"/>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3426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F43D91-BF1F-4FA8-A5DF-1CD8DDE8A39B}"/>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A19BCA-D27F-413B-8ED0-B0F4C09C8D18}"/>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DA9E79-BB54-47E7-AC5A-AF4785CD3F06}"/>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5" name="页脚占位符 4">
            <a:extLst>
              <a:ext uri="{FF2B5EF4-FFF2-40B4-BE49-F238E27FC236}">
                <a16:creationId xmlns:a16="http://schemas.microsoft.com/office/drawing/2014/main" id="{5878EF6E-6C0C-49C8-A334-ADB09594AA6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D18F763-080A-4EAA-88AA-CC649D58FB55}"/>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242832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C6961A7-16FA-4109-86D3-EF267D85C1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p:blipFill>
        <p:spPr>
          <a:xfrm>
            <a:off x="-63501" y="0"/>
            <a:ext cx="4255933" cy="6858000"/>
          </a:xfrm>
          <a:prstGeom prst="rect">
            <a:avLst/>
          </a:prstGeom>
        </p:spPr>
      </p:pic>
      <p:sp>
        <p:nvSpPr>
          <p:cNvPr id="8" name="矩形 7">
            <a:extLst>
              <a:ext uri="{FF2B5EF4-FFF2-40B4-BE49-F238E27FC236}">
                <a16:creationId xmlns:a16="http://schemas.microsoft.com/office/drawing/2014/main" id="{16B73D80-151A-40BA-88B8-9944190DB71A}"/>
              </a:ext>
            </a:extLst>
          </p:cNvPr>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F2404BF-E59B-4EAE-85A0-C98934AF6577}"/>
              </a:ext>
            </a:extLst>
          </p:cNvPr>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a:extLst>
              <a:ext uri="{FF2B5EF4-FFF2-40B4-BE49-F238E27FC236}">
                <a16:creationId xmlns:a16="http://schemas.microsoft.com/office/drawing/2014/main" id="{89ACD2DF-715F-493D-9EBA-9C0409A02144}"/>
              </a:ext>
            </a:extLst>
          </p:cNvPr>
          <p:cNvGrpSpPr/>
          <p:nvPr userDrawn="1"/>
        </p:nvGrpSpPr>
        <p:grpSpPr>
          <a:xfrm>
            <a:off x="10220325" y="512763"/>
            <a:ext cx="1239777" cy="388521"/>
            <a:chOff x="2571750" y="2305050"/>
            <a:chExt cx="7107238" cy="2227263"/>
          </a:xfrm>
          <a:solidFill>
            <a:srgbClr val="9C0C15"/>
          </a:solidFill>
        </p:grpSpPr>
        <p:sp>
          <p:nvSpPr>
            <p:cNvPr id="11" name="Freeform 5">
              <a:extLst>
                <a:ext uri="{FF2B5EF4-FFF2-40B4-BE49-F238E27FC236}">
                  <a16:creationId xmlns:a16="http://schemas.microsoft.com/office/drawing/2014/main" id="{8BEFF685-04A3-4AC6-8C38-6B7BB95B3695}"/>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6E84C338-FAD5-42DF-8646-53F174B95275}"/>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687D9063-E4BA-4F78-B717-810C234DF0A0}"/>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4D77EAED-6328-471E-8CC6-358FBF9C2A26}"/>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E764D300-0161-4A66-BFA8-1C883EAD1CA0}"/>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47F733E4-11D8-40C4-8651-249A52E860DB}"/>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41C244B9-CB12-489F-97E5-01093DDBB9A7}"/>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A01D7B99-650A-44F2-8DEF-E012F50BB09A}"/>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7CAF0E2D-783B-4AFB-9156-C2CEA8285F9A}"/>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A068E2EA-D20D-4702-AB11-2763025771FA}"/>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C428753F-7D76-432D-ABED-732A13399FE8}"/>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A3B8CBEA-EEC1-4F64-A871-D8ED8920C347}"/>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D6D6950D-B2B1-4A5B-9047-AAE6A0B88F0D}"/>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8C053204-E815-4FC6-84DF-04FF7251CDC2}"/>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4B6A1576-45FC-4903-83D2-65FBFCD3D053}"/>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E22D4EDB-342A-489C-B948-8AE01F3CBA94}"/>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8DD815DB-F37C-4B56-BCD1-B64915998E19}"/>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D7FEF900-69DD-4C17-991F-CBE3B6253AB8}"/>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2086B1DC-812E-4DAB-9723-4FEDA7FFB612}"/>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EA288965-31EE-4629-B058-D3419E116872}"/>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834D04AA-078E-4774-BE16-669D74ACACD5}"/>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042553CA-2EAE-496C-9865-307A3000DA8C}"/>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7FD0682A-9BF3-48F6-AB7F-5CA064FD8A1A}"/>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FD0B3835-5FB9-4703-88AB-8A59D76594DC}"/>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C12AA0CB-7CD7-4A07-83A4-586A2494A9C2}"/>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2EF1212B-6B34-408C-978D-48C7E070AC8F}"/>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6486619F-0ABB-4592-9FA5-14FB3888D63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09BBBA8D-C1BC-4324-A720-3458DD88EB44}"/>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631EB2B3-FD71-4419-AF93-B695BDEA3215}"/>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876C854F-57FF-4EC8-A12C-9E543633C793}"/>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60ECE708-7446-40D9-8385-D72084F60A23}"/>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5F227B29-3187-4B75-9071-489B7B01F74D}"/>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411D66CA-EE86-42C5-8EE6-ECF006D4FFEE}"/>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E2EC6C59-CA11-4CE0-8A02-9721D083A4A1}"/>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75B322D4-D5FE-4B8A-94D1-2C29787FC9EC}"/>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C5DEEE53-81E9-4A6A-BF66-B3909DA4DA5E}"/>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ED6C48A3-E8B6-44B1-8A9A-DE6CA36FD24B}"/>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id="{B1D2AF59-5901-4B95-9DB1-E04C15498240}"/>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id="{1D4A2A81-C044-4B59-94A4-2F2902FA253F}"/>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id="{3AC0FEB2-EAAA-4065-9612-421FEC54C23E}"/>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id="{08976574-9FB8-4B82-AEC1-8CA1ED1440E9}"/>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id="{A19FEDEA-C448-4DFD-8564-26D2BB081547}"/>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id="{AEA2812D-9E3C-4A06-BC28-7B552848592A}"/>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a:extLst>
                <a:ext uri="{FF2B5EF4-FFF2-40B4-BE49-F238E27FC236}">
                  <a16:creationId xmlns:a16="http://schemas.microsoft.com/office/drawing/2014/main" id="{782D01B3-6AC0-4933-9391-C14D3095C06F}"/>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a:extLst>
                <a:ext uri="{FF2B5EF4-FFF2-40B4-BE49-F238E27FC236}">
                  <a16:creationId xmlns:a16="http://schemas.microsoft.com/office/drawing/2014/main" id="{385AA0E6-1268-42F8-A977-FC73425B4B33}"/>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a:extLst>
                <a:ext uri="{FF2B5EF4-FFF2-40B4-BE49-F238E27FC236}">
                  <a16:creationId xmlns:a16="http://schemas.microsoft.com/office/drawing/2014/main" id="{DC49D31B-EA14-4928-9FBC-0752D74CA1A5}"/>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a:extLst>
                <a:ext uri="{FF2B5EF4-FFF2-40B4-BE49-F238E27FC236}">
                  <a16:creationId xmlns:a16="http://schemas.microsoft.com/office/drawing/2014/main" id="{2E795C7C-8A00-488E-8939-17C1F7847AD2}"/>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a:extLst>
                <a:ext uri="{FF2B5EF4-FFF2-40B4-BE49-F238E27FC236}">
                  <a16:creationId xmlns:a16="http://schemas.microsoft.com/office/drawing/2014/main" id="{6C3C5272-0499-4C03-AAF6-B7ED1F5C21CD}"/>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a:extLst>
                <a:ext uri="{FF2B5EF4-FFF2-40B4-BE49-F238E27FC236}">
                  <a16:creationId xmlns:a16="http://schemas.microsoft.com/office/drawing/2014/main" id="{B52BE853-005F-40F3-9FED-80C7E12F88A6}"/>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a:extLst>
                <a:ext uri="{FF2B5EF4-FFF2-40B4-BE49-F238E27FC236}">
                  <a16:creationId xmlns:a16="http://schemas.microsoft.com/office/drawing/2014/main" id="{70F32C2D-EE79-4FA9-B606-6413A9F70798}"/>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a:extLst>
                <a:ext uri="{FF2B5EF4-FFF2-40B4-BE49-F238E27FC236}">
                  <a16:creationId xmlns:a16="http://schemas.microsoft.com/office/drawing/2014/main" id="{FFE81797-CCA1-4D94-8A14-D1FCF40AC2D3}"/>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6">
              <a:extLst>
                <a:ext uri="{FF2B5EF4-FFF2-40B4-BE49-F238E27FC236}">
                  <a16:creationId xmlns:a16="http://schemas.microsoft.com/office/drawing/2014/main" id="{02B05E18-C8FF-4EDE-A5AD-85E3A7B49083}"/>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7">
              <a:extLst>
                <a:ext uri="{FF2B5EF4-FFF2-40B4-BE49-F238E27FC236}">
                  <a16:creationId xmlns:a16="http://schemas.microsoft.com/office/drawing/2014/main" id="{C6D981A8-D7C0-43A9-9F90-B022E9D4066D}"/>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8">
              <a:extLst>
                <a:ext uri="{FF2B5EF4-FFF2-40B4-BE49-F238E27FC236}">
                  <a16:creationId xmlns:a16="http://schemas.microsoft.com/office/drawing/2014/main" id="{3DA5CA60-2492-417B-B7E4-AF700C530090}"/>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9">
              <a:extLst>
                <a:ext uri="{FF2B5EF4-FFF2-40B4-BE49-F238E27FC236}">
                  <a16:creationId xmlns:a16="http://schemas.microsoft.com/office/drawing/2014/main" id="{0C514B0A-9356-4344-A310-7E5D32784B76}"/>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
              <a:extLst>
                <a:ext uri="{FF2B5EF4-FFF2-40B4-BE49-F238E27FC236}">
                  <a16:creationId xmlns:a16="http://schemas.microsoft.com/office/drawing/2014/main" id="{DB6F953A-405E-4E74-A1B9-E7DBF4EAF939}"/>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1">
              <a:extLst>
                <a:ext uri="{FF2B5EF4-FFF2-40B4-BE49-F238E27FC236}">
                  <a16:creationId xmlns:a16="http://schemas.microsoft.com/office/drawing/2014/main" id="{1EC91AE3-9A81-49B1-B0EA-25D7D09B7FE0}"/>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2">
              <a:extLst>
                <a:ext uri="{FF2B5EF4-FFF2-40B4-BE49-F238E27FC236}">
                  <a16:creationId xmlns:a16="http://schemas.microsoft.com/office/drawing/2014/main" id="{79DBD1FB-AA55-4BB6-8630-32A118BC9E6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3">
              <a:extLst>
                <a:ext uri="{FF2B5EF4-FFF2-40B4-BE49-F238E27FC236}">
                  <a16:creationId xmlns:a16="http://schemas.microsoft.com/office/drawing/2014/main" id="{809C8745-4053-488F-8BA8-894E668110A7}"/>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68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631F9D89-9A64-46F8-84EA-BA5AB7228F82}"/>
              </a:ext>
            </a:extLst>
          </p:cNvPr>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E1E078C3-0529-4DB0-A058-C0150954EF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p:blipFill>
        <p:spPr>
          <a:xfrm>
            <a:off x="0" y="1847850"/>
            <a:ext cx="12192000" cy="2990850"/>
          </a:xfrm>
          <a:prstGeom prst="rect">
            <a:avLst/>
          </a:prstGeom>
        </p:spPr>
      </p:pic>
      <p:pic>
        <p:nvPicPr>
          <p:cNvPr id="48" name="图片 47">
            <a:extLst>
              <a:ext uri="{FF2B5EF4-FFF2-40B4-BE49-F238E27FC236}">
                <a16:creationId xmlns:a16="http://schemas.microsoft.com/office/drawing/2014/main" id="{3EB6B554-533A-40D6-BAC1-10892DC40B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p:blipFill>
        <p:spPr>
          <a:xfrm>
            <a:off x="0" y="1878540"/>
            <a:ext cx="12192000" cy="2997201"/>
          </a:xfrm>
          <a:prstGeom prst="rect">
            <a:avLst/>
          </a:prstGeom>
        </p:spPr>
      </p:pic>
      <p:sp>
        <p:nvSpPr>
          <p:cNvPr id="49" name="矩形 48">
            <a:extLst>
              <a:ext uri="{FF2B5EF4-FFF2-40B4-BE49-F238E27FC236}">
                <a16:creationId xmlns:a16="http://schemas.microsoft.com/office/drawing/2014/main" id="{0AAF3282-2D2A-45B8-B25F-732B2ECCB95B}"/>
              </a:ext>
            </a:extLst>
          </p:cNvPr>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a:extLst>
              <a:ext uri="{FF2B5EF4-FFF2-40B4-BE49-F238E27FC236}">
                <a16:creationId xmlns:a16="http://schemas.microsoft.com/office/drawing/2014/main" id="{99E7A618-E1E5-4BF2-87EC-3B01A1B7E00F}"/>
              </a:ext>
            </a:extLst>
          </p:cNvPr>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52" name="组合 51">
            <a:extLst>
              <a:ext uri="{FF2B5EF4-FFF2-40B4-BE49-F238E27FC236}">
                <a16:creationId xmlns:a16="http://schemas.microsoft.com/office/drawing/2014/main" id="{5A2633D3-067E-427B-AB25-55608FAEAC68}"/>
              </a:ext>
            </a:extLst>
          </p:cNvPr>
          <p:cNvGrpSpPr/>
          <p:nvPr userDrawn="1"/>
        </p:nvGrpSpPr>
        <p:grpSpPr>
          <a:xfrm>
            <a:off x="10220325" y="1287463"/>
            <a:ext cx="1239777" cy="388521"/>
            <a:chOff x="2571750" y="2305050"/>
            <a:chExt cx="7107238" cy="2227263"/>
          </a:xfrm>
          <a:solidFill>
            <a:srgbClr val="9C0C15"/>
          </a:solidFill>
        </p:grpSpPr>
        <p:sp>
          <p:nvSpPr>
            <p:cNvPr id="53" name="Freeform 5">
              <a:extLst>
                <a:ext uri="{FF2B5EF4-FFF2-40B4-BE49-F238E27FC236}">
                  <a16:creationId xmlns:a16="http://schemas.microsoft.com/office/drawing/2014/main" id="{7C952CA6-2E06-4EC2-90C1-A9CA397D1E05}"/>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
              <a:extLst>
                <a:ext uri="{FF2B5EF4-FFF2-40B4-BE49-F238E27FC236}">
                  <a16:creationId xmlns:a16="http://schemas.microsoft.com/office/drawing/2014/main" id="{AA352F7D-70B4-4CE0-8C3C-647939D13C4A}"/>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
              <a:extLst>
                <a:ext uri="{FF2B5EF4-FFF2-40B4-BE49-F238E27FC236}">
                  <a16:creationId xmlns:a16="http://schemas.microsoft.com/office/drawing/2014/main" id="{9AD2999F-ABF5-43AF-92CE-CF757B16F8A6}"/>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
              <a:extLst>
                <a:ext uri="{FF2B5EF4-FFF2-40B4-BE49-F238E27FC236}">
                  <a16:creationId xmlns:a16="http://schemas.microsoft.com/office/drawing/2014/main" id="{8833589F-57C4-41CB-9B45-66A51ACC0F9E}"/>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9">
              <a:extLst>
                <a:ext uri="{FF2B5EF4-FFF2-40B4-BE49-F238E27FC236}">
                  <a16:creationId xmlns:a16="http://schemas.microsoft.com/office/drawing/2014/main" id="{A1686C2A-19B9-4963-BBD5-43793E77F559}"/>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EC139CB8-E159-4396-BBA5-2039BACE15A4}"/>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1">
              <a:extLst>
                <a:ext uri="{FF2B5EF4-FFF2-40B4-BE49-F238E27FC236}">
                  <a16:creationId xmlns:a16="http://schemas.microsoft.com/office/drawing/2014/main" id="{49A9AAA5-0C07-47C0-BED4-A2EE73B97256}"/>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
              <a:extLst>
                <a:ext uri="{FF2B5EF4-FFF2-40B4-BE49-F238E27FC236}">
                  <a16:creationId xmlns:a16="http://schemas.microsoft.com/office/drawing/2014/main" id="{C1FA251E-FA77-49AF-8A8A-4DCEE87DF1D0}"/>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3">
              <a:extLst>
                <a:ext uri="{FF2B5EF4-FFF2-40B4-BE49-F238E27FC236}">
                  <a16:creationId xmlns:a16="http://schemas.microsoft.com/office/drawing/2014/main" id="{A66BB9DF-F442-45A2-8115-27BA7D8415D1}"/>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4">
              <a:extLst>
                <a:ext uri="{FF2B5EF4-FFF2-40B4-BE49-F238E27FC236}">
                  <a16:creationId xmlns:a16="http://schemas.microsoft.com/office/drawing/2014/main" id="{67D02697-B9DF-4307-9421-E6184C67E52C}"/>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5">
              <a:extLst>
                <a:ext uri="{FF2B5EF4-FFF2-40B4-BE49-F238E27FC236}">
                  <a16:creationId xmlns:a16="http://schemas.microsoft.com/office/drawing/2014/main" id="{426825B6-3252-44BA-8CEB-48806C36DA05}"/>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7AD41AB4-A3CD-4950-ACA7-9EDD020C59BD}"/>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49FC995C-A1D2-436B-968B-CC743FA7C437}"/>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8">
              <a:extLst>
                <a:ext uri="{FF2B5EF4-FFF2-40B4-BE49-F238E27FC236}">
                  <a16:creationId xmlns:a16="http://schemas.microsoft.com/office/drawing/2014/main" id="{D36DB3C6-F279-4FCB-9BF8-147F30DC9228}"/>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9">
              <a:extLst>
                <a:ext uri="{FF2B5EF4-FFF2-40B4-BE49-F238E27FC236}">
                  <a16:creationId xmlns:a16="http://schemas.microsoft.com/office/drawing/2014/main" id="{7F896E8B-D497-42FC-9631-D0EAC29DF3E5}"/>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0">
              <a:extLst>
                <a:ext uri="{FF2B5EF4-FFF2-40B4-BE49-F238E27FC236}">
                  <a16:creationId xmlns:a16="http://schemas.microsoft.com/office/drawing/2014/main" id="{2BD0499D-0CCD-468D-AE6A-95F042A67F23}"/>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1">
              <a:extLst>
                <a:ext uri="{FF2B5EF4-FFF2-40B4-BE49-F238E27FC236}">
                  <a16:creationId xmlns:a16="http://schemas.microsoft.com/office/drawing/2014/main" id="{66FBCDA8-3A51-4096-B1E9-790F2B8C826A}"/>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2">
              <a:extLst>
                <a:ext uri="{FF2B5EF4-FFF2-40B4-BE49-F238E27FC236}">
                  <a16:creationId xmlns:a16="http://schemas.microsoft.com/office/drawing/2014/main" id="{23FDC050-6EA6-44AB-9B78-56EB313A728D}"/>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3">
              <a:extLst>
                <a:ext uri="{FF2B5EF4-FFF2-40B4-BE49-F238E27FC236}">
                  <a16:creationId xmlns:a16="http://schemas.microsoft.com/office/drawing/2014/main" id="{0F9BA32C-C23A-42F7-831E-422D8524F408}"/>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
              <a:extLst>
                <a:ext uri="{FF2B5EF4-FFF2-40B4-BE49-F238E27FC236}">
                  <a16:creationId xmlns:a16="http://schemas.microsoft.com/office/drawing/2014/main" id="{2130DE20-4BE5-4095-8B87-5B31D2D3C42E}"/>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
              <a:extLst>
                <a:ext uri="{FF2B5EF4-FFF2-40B4-BE49-F238E27FC236}">
                  <a16:creationId xmlns:a16="http://schemas.microsoft.com/office/drawing/2014/main" id="{1EBB4EC2-3042-445C-8006-D8BE90482DB7}"/>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
              <a:extLst>
                <a:ext uri="{FF2B5EF4-FFF2-40B4-BE49-F238E27FC236}">
                  <a16:creationId xmlns:a16="http://schemas.microsoft.com/office/drawing/2014/main" id="{03B1775C-0D89-4F5A-9D57-373EAE1CE717}"/>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
              <a:extLst>
                <a:ext uri="{FF2B5EF4-FFF2-40B4-BE49-F238E27FC236}">
                  <a16:creationId xmlns:a16="http://schemas.microsoft.com/office/drawing/2014/main" id="{D05F4BAD-D15F-4916-9AE4-694966C04EF6}"/>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8">
              <a:extLst>
                <a:ext uri="{FF2B5EF4-FFF2-40B4-BE49-F238E27FC236}">
                  <a16:creationId xmlns:a16="http://schemas.microsoft.com/office/drawing/2014/main" id="{73049B0C-D2E2-41EB-8F6A-B61764796AC7}"/>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9">
              <a:extLst>
                <a:ext uri="{FF2B5EF4-FFF2-40B4-BE49-F238E27FC236}">
                  <a16:creationId xmlns:a16="http://schemas.microsoft.com/office/drawing/2014/main" id="{350481BF-A21E-4A1A-B36B-491E71107537}"/>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0">
              <a:extLst>
                <a:ext uri="{FF2B5EF4-FFF2-40B4-BE49-F238E27FC236}">
                  <a16:creationId xmlns:a16="http://schemas.microsoft.com/office/drawing/2014/main" id="{34098593-A59E-4BD5-B59B-0664EE29B4F9}"/>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1">
              <a:extLst>
                <a:ext uri="{FF2B5EF4-FFF2-40B4-BE49-F238E27FC236}">
                  <a16:creationId xmlns:a16="http://schemas.microsoft.com/office/drawing/2014/main" id="{13DDE1B0-212B-4DEA-9820-FB95729E3AB0}"/>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2">
              <a:extLst>
                <a:ext uri="{FF2B5EF4-FFF2-40B4-BE49-F238E27FC236}">
                  <a16:creationId xmlns:a16="http://schemas.microsoft.com/office/drawing/2014/main" id="{4D10138C-99A6-40F0-9B6C-8F7FFE8C93C5}"/>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3">
              <a:extLst>
                <a:ext uri="{FF2B5EF4-FFF2-40B4-BE49-F238E27FC236}">
                  <a16:creationId xmlns:a16="http://schemas.microsoft.com/office/drawing/2014/main" id="{79B96385-29B0-4989-B098-E4FFC942E694}"/>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4">
              <a:extLst>
                <a:ext uri="{FF2B5EF4-FFF2-40B4-BE49-F238E27FC236}">
                  <a16:creationId xmlns:a16="http://schemas.microsoft.com/office/drawing/2014/main" id="{60637D36-DAAF-4A0C-9FF7-DC9E232BC665}"/>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5">
              <a:extLst>
                <a:ext uri="{FF2B5EF4-FFF2-40B4-BE49-F238E27FC236}">
                  <a16:creationId xmlns:a16="http://schemas.microsoft.com/office/drawing/2014/main" id="{D5030F4D-BA32-4032-910F-A4FDC7CFCF37}"/>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6">
              <a:extLst>
                <a:ext uri="{FF2B5EF4-FFF2-40B4-BE49-F238E27FC236}">
                  <a16:creationId xmlns:a16="http://schemas.microsoft.com/office/drawing/2014/main" id="{F2C0D985-6594-43A7-B651-92E7CE01B0C0}"/>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7">
              <a:extLst>
                <a:ext uri="{FF2B5EF4-FFF2-40B4-BE49-F238E27FC236}">
                  <a16:creationId xmlns:a16="http://schemas.microsoft.com/office/drawing/2014/main" id="{48B06F0A-7176-4A26-ABD9-32A955F144AF}"/>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8">
              <a:extLst>
                <a:ext uri="{FF2B5EF4-FFF2-40B4-BE49-F238E27FC236}">
                  <a16:creationId xmlns:a16="http://schemas.microsoft.com/office/drawing/2014/main" id="{51F6F352-B2E2-45E5-92B5-AC5E33CC2E46}"/>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9">
              <a:extLst>
                <a:ext uri="{FF2B5EF4-FFF2-40B4-BE49-F238E27FC236}">
                  <a16:creationId xmlns:a16="http://schemas.microsoft.com/office/drawing/2014/main" id="{9529E188-7886-49D2-B2AC-50533539B393}"/>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0">
              <a:extLst>
                <a:ext uri="{FF2B5EF4-FFF2-40B4-BE49-F238E27FC236}">
                  <a16:creationId xmlns:a16="http://schemas.microsoft.com/office/drawing/2014/main" id="{8EF098C4-9226-4514-A7F3-A8A229519DD7}"/>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1">
              <a:extLst>
                <a:ext uri="{FF2B5EF4-FFF2-40B4-BE49-F238E27FC236}">
                  <a16:creationId xmlns:a16="http://schemas.microsoft.com/office/drawing/2014/main" id="{BF9DC798-B334-4A60-ABCB-9EDED08D2D9A}"/>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2">
              <a:extLst>
                <a:ext uri="{FF2B5EF4-FFF2-40B4-BE49-F238E27FC236}">
                  <a16:creationId xmlns:a16="http://schemas.microsoft.com/office/drawing/2014/main" id="{51F98645-B03C-48F5-9995-24D84D517D77}"/>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
              <a:extLst>
                <a:ext uri="{FF2B5EF4-FFF2-40B4-BE49-F238E27FC236}">
                  <a16:creationId xmlns:a16="http://schemas.microsoft.com/office/drawing/2014/main" id="{EEA09307-D705-440C-A30A-C128D683D439}"/>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4">
              <a:extLst>
                <a:ext uri="{FF2B5EF4-FFF2-40B4-BE49-F238E27FC236}">
                  <a16:creationId xmlns:a16="http://schemas.microsoft.com/office/drawing/2014/main" id="{F9A33572-1F69-49AC-95CC-1211B9392A60}"/>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5">
              <a:extLst>
                <a:ext uri="{FF2B5EF4-FFF2-40B4-BE49-F238E27FC236}">
                  <a16:creationId xmlns:a16="http://schemas.microsoft.com/office/drawing/2014/main" id="{01A0A6E4-AC37-4AA8-9906-11BADF516531}"/>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6">
              <a:extLst>
                <a:ext uri="{FF2B5EF4-FFF2-40B4-BE49-F238E27FC236}">
                  <a16:creationId xmlns:a16="http://schemas.microsoft.com/office/drawing/2014/main" id="{6DDA9FC0-E470-4A8F-833B-8374A7D8739C}"/>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7">
              <a:extLst>
                <a:ext uri="{FF2B5EF4-FFF2-40B4-BE49-F238E27FC236}">
                  <a16:creationId xmlns:a16="http://schemas.microsoft.com/office/drawing/2014/main" id="{C031F336-3574-4EE6-8E52-9EF22F444CD7}"/>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8">
              <a:extLst>
                <a:ext uri="{FF2B5EF4-FFF2-40B4-BE49-F238E27FC236}">
                  <a16:creationId xmlns:a16="http://schemas.microsoft.com/office/drawing/2014/main" id="{6CAC2B30-5993-46CA-AAFB-C653E644B925}"/>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9">
              <a:extLst>
                <a:ext uri="{FF2B5EF4-FFF2-40B4-BE49-F238E27FC236}">
                  <a16:creationId xmlns:a16="http://schemas.microsoft.com/office/drawing/2014/main" id="{23D5CB65-8DA2-4B5F-B3D3-A55230A5AD4C}"/>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0">
              <a:extLst>
                <a:ext uri="{FF2B5EF4-FFF2-40B4-BE49-F238E27FC236}">
                  <a16:creationId xmlns:a16="http://schemas.microsoft.com/office/drawing/2014/main" id="{F525F297-DF9B-4773-BBF7-CF7C610D778F}"/>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1">
              <a:extLst>
                <a:ext uri="{FF2B5EF4-FFF2-40B4-BE49-F238E27FC236}">
                  <a16:creationId xmlns:a16="http://schemas.microsoft.com/office/drawing/2014/main" id="{B5E49296-A08F-41D5-BAA6-D5423C79F403}"/>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2">
              <a:extLst>
                <a:ext uri="{FF2B5EF4-FFF2-40B4-BE49-F238E27FC236}">
                  <a16:creationId xmlns:a16="http://schemas.microsoft.com/office/drawing/2014/main" id="{6976AABA-B372-4C19-9B1E-863F0E64B4F0}"/>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3">
              <a:extLst>
                <a:ext uri="{FF2B5EF4-FFF2-40B4-BE49-F238E27FC236}">
                  <a16:creationId xmlns:a16="http://schemas.microsoft.com/office/drawing/2014/main" id="{FFD1B4A3-39F2-4888-925B-2DDF92E3DC0E}"/>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4">
              <a:extLst>
                <a:ext uri="{FF2B5EF4-FFF2-40B4-BE49-F238E27FC236}">
                  <a16:creationId xmlns:a16="http://schemas.microsoft.com/office/drawing/2014/main" id="{7DA4609C-E0EC-4732-95B2-99090390A21C}"/>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5">
              <a:extLst>
                <a:ext uri="{FF2B5EF4-FFF2-40B4-BE49-F238E27FC236}">
                  <a16:creationId xmlns:a16="http://schemas.microsoft.com/office/drawing/2014/main" id="{DCAA74DB-4BE5-4727-8819-6FB29E59B347}"/>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6">
              <a:extLst>
                <a:ext uri="{FF2B5EF4-FFF2-40B4-BE49-F238E27FC236}">
                  <a16:creationId xmlns:a16="http://schemas.microsoft.com/office/drawing/2014/main" id="{E20EF0B8-E844-44AA-A6D6-D3D7B3A2150F}"/>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7">
              <a:extLst>
                <a:ext uri="{FF2B5EF4-FFF2-40B4-BE49-F238E27FC236}">
                  <a16:creationId xmlns:a16="http://schemas.microsoft.com/office/drawing/2014/main" id="{5039A0A6-4EF4-47B4-95D9-B825A74CEB56}"/>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8">
              <a:extLst>
                <a:ext uri="{FF2B5EF4-FFF2-40B4-BE49-F238E27FC236}">
                  <a16:creationId xmlns:a16="http://schemas.microsoft.com/office/drawing/2014/main" id="{48C4E2D3-384E-42E0-B2E5-E69B25C73043}"/>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9">
              <a:extLst>
                <a:ext uri="{FF2B5EF4-FFF2-40B4-BE49-F238E27FC236}">
                  <a16:creationId xmlns:a16="http://schemas.microsoft.com/office/drawing/2014/main" id="{A7641E9E-8B8E-4C83-800D-9D5D1CD0EFF5}"/>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0">
              <a:extLst>
                <a:ext uri="{FF2B5EF4-FFF2-40B4-BE49-F238E27FC236}">
                  <a16:creationId xmlns:a16="http://schemas.microsoft.com/office/drawing/2014/main" id="{446D2875-6416-45BF-BB7A-D2E6F0466804}"/>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1">
              <a:extLst>
                <a:ext uri="{FF2B5EF4-FFF2-40B4-BE49-F238E27FC236}">
                  <a16:creationId xmlns:a16="http://schemas.microsoft.com/office/drawing/2014/main" id="{AD30D88A-E015-4768-BC72-85AEBA8EF3E2}"/>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2">
              <a:extLst>
                <a:ext uri="{FF2B5EF4-FFF2-40B4-BE49-F238E27FC236}">
                  <a16:creationId xmlns:a16="http://schemas.microsoft.com/office/drawing/2014/main" id="{5B5944D6-9B39-4FD1-AE0A-BDF977B0635B}"/>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3">
              <a:extLst>
                <a:ext uri="{FF2B5EF4-FFF2-40B4-BE49-F238E27FC236}">
                  <a16:creationId xmlns:a16="http://schemas.microsoft.com/office/drawing/2014/main" id="{7EAAF0E8-5626-48D2-B5CA-4955F33FDB6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1165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a:extLst>
              <a:ext uri="{FF2B5EF4-FFF2-40B4-BE49-F238E27FC236}">
                <a16:creationId xmlns:a16="http://schemas.microsoft.com/office/drawing/2014/main" id="{5C13A1F2-E32D-4CE9-8A59-A6844942CFB0}"/>
              </a:ext>
            </a:extLst>
          </p:cNvPr>
          <p:cNvGrpSpPr/>
          <p:nvPr userDrawn="1"/>
        </p:nvGrpSpPr>
        <p:grpSpPr>
          <a:xfrm>
            <a:off x="10220325" y="512763"/>
            <a:ext cx="1239777" cy="388521"/>
            <a:chOff x="2571750" y="2305050"/>
            <a:chExt cx="7107238" cy="2227263"/>
          </a:xfrm>
          <a:solidFill>
            <a:srgbClr val="9C0C15"/>
          </a:solidFill>
        </p:grpSpPr>
        <p:sp>
          <p:nvSpPr>
            <p:cNvPr id="75" name="Freeform 5">
              <a:extLst>
                <a:ext uri="{FF2B5EF4-FFF2-40B4-BE49-F238E27FC236}">
                  <a16:creationId xmlns:a16="http://schemas.microsoft.com/office/drawing/2014/main" id="{D5B140D5-0441-4326-B0D1-F0EFED12DA8B}"/>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
              <a:extLst>
                <a:ext uri="{FF2B5EF4-FFF2-40B4-BE49-F238E27FC236}">
                  <a16:creationId xmlns:a16="http://schemas.microsoft.com/office/drawing/2014/main" id="{E3C743BE-9E41-4E09-A0DF-BF6FECEC56FD}"/>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
              <a:extLst>
                <a:ext uri="{FF2B5EF4-FFF2-40B4-BE49-F238E27FC236}">
                  <a16:creationId xmlns:a16="http://schemas.microsoft.com/office/drawing/2014/main" id="{1C80472B-A3D3-4807-B615-4BF52C038962}"/>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a:extLst>
                <a:ext uri="{FF2B5EF4-FFF2-40B4-BE49-F238E27FC236}">
                  <a16:creationId xmlns:a16="http://schemas.microsoft.com/office/drawing/2014/main" id="{4E9BC148-7F53-4E96-8352-FBBC50397CE5}"/>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
              <a:extLst>
                <a:ext uri="{FF2B5EF4-FFF2-40B4-BE49-F238E27FC236}">
                  <a16:creationId xmlns:a16="http://schemas.microsoft.com/office/drawing/2014/main" id="{E29F66A1-7612-460B-A14F-016072CC752A}"/>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E7D57963-9CBC-41A1-87B6-089A6D6A5FD9}"/>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1">
              <a:extLst>
                <a:ext uri="{FF2B5EF4-FFF2-40B4-BE49-F238E27FC236}">
                  <a16:creationId xmlns:a16="http://schemas.microsoft.com/office/drawing/2014/main" id="{9F6842B8-022E-49A0-97A8-15A2B8A28482}"/>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
              <a:extLst>
                <a:ext uri="{FF2B5EF4-FFF2-40B4-BE49-F238E27FC236}">
                  <a16:creationId xmlns:a16="http://schemas.microsoft.com/office/drawing/2014/main" id="{5585EEBB-84A0-4BD8-88DB-AF713132A6D0}"/>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3">
              <a:extLst>
                <a:ext uri="{FF2B5EF4-FFF2-40B4-BE49-F238E27FC236}">
                  <a16:creationId xmlns:a16="http://schemas.microsoft.com/office/drawing/2014/main" id="{D3AB5279-7458-435D-8E2E-7A470174CC34}"/>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65DE25A4-C957-40A4-8283-00F0AAB158EE}"/>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5">
              <a:extLst>
                <a:ext uri="{FF2B5EF4-FFF2-40B4-BE49-F238E27FC236}">
                  <a16:creationId xmlns:a16="http://schemas.microsoft.com/office/drawing/2014/main" id="{1F11EF04-5058-4769-984A-3F85873CBE8E}"/>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EAAA363D-B8D5-4210-8DC2-F99FA627587E}"/>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15A4C99A-158D-4153-811C-2D9D62484EFC}"/>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
              <a:extLst>
                <a:ext uri="{FF2B5EF4-FFF2-40B4-BE49-F238E27FC236}">
                  <a16:creationId xmlns:a16="http://schemas.microsoft.com/office/drawing/2014/main" id="{9C43FE60-192E-4560-B706-1900C6265000}"/>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
              <a:extLst>
                <a:ext uri="{FF2B5EF4-FFF2-40B4-BE49-F238E27FC236}">
                  <a16:creationId xmlns:a16="http://schemas.microsoft.com/office/drawing/2014/main" id="{00DB79E2-905B-4E75-9270-CAFD96659DC1}"/>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0">
              <a:extLst>
                <a:ext uri="{FF2B5EF4-FFF2-40B4-BE49-F238E27FC236}">
                  <a16:creationId xmlns:a16="http://schemas.microsoft.com/office/drawing/2014/main" id="{783950ED-CA2D-4553-8661-F741C883BD21}"/>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1">
              <a:extLst>
                <a:ext uri="{FF2B5EF4-FFF2-40B4-BE49-F238E27FC236}">
                  <a16:creationId xmlns:a16="http://schemas.microsoft.com/office/drawing/2014/main" id="{C8862D94-F330-4239-81FE-B1C3AA06F1D3}"/>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
              <a:extLst>
                <a:ext uri="{FF2B5EF4-FFF2-40B4-BE49-F238E27FC236}">
                  <a16:creationId xmlns:a16="http://schemas.microsoft.com/office/drawing/2014/main" id="{C2EA77E4-2276-4CC6-BCB6-21BE3C98211F}"/>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3">
              <a:extLst>
                <a:ext uri="{FF2B5EF4-FFF2-40B4-BE49-F238E27FC236}">
                  <a16:creationId xmlns:a16="http://schemas.microsoft.com/office/drawing/2014/main" id="{9B8142B6-00C1-4739-8402-4D04DEE2B30E}"/>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4">
              <a:extLst>
                <a:ext uri="{FF2B5EF4-FFF2-40B4-BE49-F238E27FC236}">
                  <a16:creationId xmlns:a16="http://schemas.microsoft.com/office/drawing/2014/main" id="{8DF1F074-65FB-4F9F-AB73-800F60279615}"/>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5">
              <a:extLst>
                <a:ext uri="{FF2B5EF4-FFF2-40B4-BE49-F238E27FC236}">
                  <a16:creationId xmlns:a16="http://schemas.microsoft.com/office/drawing/2014/main" id="{7FD54F40-D63A-4FBE-80F1-8955CF8C04D4}"/>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6">
              <a:extLst>
                <a:ext uri="{FF2B5EF4-FFF2-40B4-BE49-F238E27FC236}">
                  <a16:creationId xmlns:a16="http://schemas.microsoft.com/office/drawing/2014/main" id="{92FDB84E-15D6-40F7-A9F4-37DC4092CBCB}"/>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
              <a:extLst>
                <a:ext uri="{FF2B5EF4-FFF2-40B4-BE49-F238E27FC236}">
                  <a16:creationId xmlns:a16="http://schemas.microsoft.com/office/drawing/2014/main" id="{B82979B8-58AE-4913-BB0D-86F8F9A25358}"/>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
              <a:extLst>
                <a:ext uri="{FF2B5EF4-FFF2-40B4-BE49-F238E27FC236}">
                  <a16:creationId xmlns:a16="http://schemas.microsoft.com/office/drawing/2014/main" id="{F5BC30C9-FAE1-4E4A-BB68-4392AA903DBA}"/>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9">
              <a:extLst>
                <a:ext uri="{FF2B5EF4-FFF2-40B4-BE49-F238E27FC236}">
                  <a16:creationId xmlns:a16="http://schemas.microsoft.com/office/drawing/2014/main" id="{9B2EC1DC-DCCA-4044-895D-FEE37C8D370E}"/>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0">
              <a:extLst>
                <a:ext uri="{FF2B5EF4-FFF2-40B4-BE49-F238E27FC236}">
                  <a16:creationId xmlns:a16="http://schemas.microsoft.com/office/drawing/2014/main" id="{D279DFC1-2753-47FD-9E34-F9F027C75F64}"/>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1">
              <a:extLst>
                <a:ext uri="{FF2B5EF4-FFF2-40B4-BE49-F238E27FC236}">
                  <a16:creationId xmlns:a16="http://schemas.microsoft.com/office/drawing/2014/main"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2">
              <a:extLst>
                <a:ext uri="{FF2B5EF4-FFF2-40B4-BE49-F238E27FC236}">
                  <a16:creationId xmlns:a16="http://schemas.microsoft.com/office/drawing/2014/main"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3">
              <a:extLst>
                <a:ext uri="{FF2B5EF4-FFF2-40B4-BE49-F238E27FC236}">
                  <a16:creationId xmlns:a16="http://schemas.microsoft.com/office/drawing/2014/main"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4">
              <a:extLst>
                <a:ext uri="{FF2B5EF4-FFF2-40B4-BE49-F238E27FC236}">
                  <a16:creationId xmlns:a16="http://schemas.microsoft.com/office/drawing/2014/main"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5">
              <a:extLst>
                <a:ext uri="{FF2B5EF4-FFF2-40B4-BE49-F238E27FC236}">
                  <a16:creationId xmlns:a16="http://schemas.microsoft.com/office/drawing/2014/main"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6">
              <a:extLst>
                <a:ext uri="{FF2B5EF4-FFF2-40B4-BE49-F238E27FC236}">
                  <a16:creationId xmlns:a16="http://schemas.microsoft.com/office/drawing/2014/main"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
              <a:extLst>
                <a:ext uri="{FF2B5EF4-FFF2-40B4-BE49-F238E27FC236}">
                  <a16:creationId xmlns:a16="http://schemas.microsoft.com/office/drawing/2014/main"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8">
              <a:extLst>
                <a:ext uri="{FF2B5EF4-FFF2-40B4-BE49-F238E27FC236}">
                  <a16:creationId xmlns:a16="http://schemas.microsoft.com/office/drawing/2014/main"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
              <a:extLst>
                <a:ext uri="{FF2B5EF4-FFF2-40B4-BE49-F238E27FC236}">
                  <a16:creationId xmlns:a16="http://schemas.microsoft.com/office/drawing/2014/main"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
              <a:extLst>
                <a:ext uri="{FF2B5EF4-FFF2-40B4-BE49-F238E27FC236}">
                  <a16:creationId xmlns:a16="http://schemas.microsoft.com/office/drawing/2014/main"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
              <a:extLst>
                <a:ext uri="{FF2B5EF4-FFF2-40B4-BE49-F238E27FC236}">
                  <a16:creationId xmlns:a16="http://schemas.microsoft.com/office/drawing/2014/main"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
              <a:extLst>
                <a:ext uri="{FF2B5EF4-FFF2-40B4-BE49-F238E27FC236}">
                  <a16:creationId xmlns:a16="http://schemas.microsoft.com/office/drawing/2014/main"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
              <a:extLst>
                <a:ext uri="{FF2B5EF4-FFF2-40B4-BE49-F238E27FC236}">
                  <a16:creationId xmlns:a16="http://schemas.microsoft.com/office/drawing/2014/main"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
              <a:extLst>
                <a:ext uri="{FF2B5EF4-FFF2-40B4-BE49-F238E27FC236}">
                  <a16:creationId xmlns:a16="http://schemas.microsoft.com/office/drawing/2014/main"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
              <a:extLst>
                <a:ext uri="{FF2B5EF4-FFF2-40B4-BE49-F238E27FC236}">
                  <a16:creationId xmlns:a16="http://schemas.microsoft.com/office/drawing/2014/main"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9">
              <a:extLst>
                <a:ext uri="{FF2B5EF4-FFF2-40B4-BE49-F238E27FC236}">
                  <a16:creationId xmlns:a16="http://schemas.microsoft.com/office/drawing/2014/main"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0">
              <a:extLst>
                <a:ext uri="{FF2B5EF4-FFF2-40B4-BE49-F238E27FC236}">
                  <a16:creationId xmlns:a16="http://schemas.microsoft.com/office/drawing/2014/main"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1">
              <a:extLst>
                <a:ext uri="{FF2B5EF4-FFF2-40B4-BE49-F238E27FC236}">
                  <a16:creationId xmlns:a16="http://schemas.microsoft.com/office/drawing/2014/main"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2">
              <a:extLst>
                <a:ext uri="{FF2B5EF4-FFF2-40B4-BE49-F238E27FC236}">
                  <a16:creationId xmlns:a16="http://schemas.microsoft.com/office/drawing/2014/main"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
              <a:extLst>
                <a:ext uri="{FF2B5EF4-FFF2-40B4-BE49-F238E27FC236}">
                  <a16:creationId xmlns:a16="http://schemas.microsoft.com/office/drawing/2014/main"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6113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a:extLst>
              <a:ext uri="{FF2B5EF4-FFF2-40B4-BE49-F238E27FC236}">
                <a16:creationId xmlns:a16="http://schemas.microsoft.com/office/drawing/2014/main" id="{5C13A1F2-E32D-4CE9-8A59-A6844942CFB0}"/>
              </a:ext>
            </a:extLst>
          </p:cNvPr>
          <p:cNvGrpSpPr/>
          <p:nvPr userDrawn="1"/>
        </p:nvGrpSpPr>
        <p:grpSpPr>
          <a:xfrm>
            <a:off x="10220325" y="512763"/>
            <a:ext cx="1239777" cy="388521"/>
            <a:chOff x="2571750" y="2305050"/>
            <a:chExt cx="7107238" cy="2227263"/>
          </a:xfrm>
          <a:solidFill>
            <a:srgbClr val="9C0C15"/>
          </a:solidFill>
        </p:grpSpPr>
        <p:sp>
          <p:nvSpPr>
            <p:cNvPr id="75" name="Freeform 5">
              <a:extLst>
                <a:ext uri="{FF2B5EF4-FFF2-40B4-BE49-F238E27FC236}">
                  <a16:creationId xmlns:a16="http://schemas.microsoft.com/office/drawing/2014/main" id="{D5B140D5-0441-4326-B0D1-F0EFED12DA8B}"/>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
              <a:extLst>
                <a:ext uri="{FF2B5EF4-FFF2-40B4-BE49-F238E27FC236}">
                  <a16:creationId xmlns:a16="http://schemas.microsoft.com/office/drawing/2014/main" id="{E3C743BE-9E41-4E09-A0DF-BF6FECEC56FD}"/>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
              <a:extLst>
                <a:ext uri="{FF2B5EF4-FFF2-40B4-BE49-F238E27FC236}">
                  <a16:creationId xmlns:a16="http://schemas.microsoft.com/office/drawing/2014/main" id="{1C80472B-A3D3-4807-B615-4BF52C038962}"/>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
              <a:extLst>
                <a:ext uri="{FF2B5EF4-FFF2-40B4-BE49-F238E27FC236}">
                  <a16:creationId xmlns:a16="http://schemas.microsoft.com/office/drawing/2014/main" id="{4E9BC148-7F53-4E96-8352-FBBC50397CE5}"/>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9">
              <a:extLst>
                <a:ext uri="{FF2B5EF4-FFF2-40B4-BE49-F238E27FC236}">
                  <a16:creationId xmlns:a16="http://schemas.microsoft.com/office/drawing/2014/main" id="{E29F66A1-7612-460B-A14F-016072CC752A}"/>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E7D57963-9CBC-41A1-87B6-089A6D6A5FD9}"/>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1">
              <a:extLst>
                <a:ext uri="{FF2B5EF4-FFF2-40B4-BE49-F238E27FC236}">
                  <a16:creationId xmlns:a16="http://schemas.microsoft.com/office/drawing/2014/main" id="{9F6842B8-022E-49A0-97A8-15A2B8A28482}"/>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
              <a:extLst>
                <a:ext uri="{FF2B5EF4-FFF2-40B4-BE49-F238E27FC236}">
                  <a16:creationId xmlns:a16="http://schemas.microsoft.com/office/drawing/2014/main" id="{5585EEBB-84A0-4BD8-88DB-AF713132A6D0}"/>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3">
              <a:extLst>
                <a:ext uri="{FF2B5EF4-FFF2-40B4-BE49-F238E27FC236}">
                  <a16:creationId xmlns:a16="http://schemas.microsoft.com/office/drawing/2014/main" id="{D3AB5279-7458-435D-8E2E-7A470174CC34}"/>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65DE25A4-C957-40A4-8283-00F0AAB158EE}"/>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5">
              <a:extLst>
                <a:ext uri="{FF2B5EF4-FFF2-40B4-BE49-F238E27FC236}">
                  <a16:creationId xmlns:a16="http://schemas.microsoft.com/office/drawing/2014/main" id="{1F11EF04-5058-4769-984A-3F85873CBE8E}"/>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EAAA363D-B8D5-4210-8DC2-F99FA627587E}"/>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15A4C99A-158D-4153-811C-2D9D62484EFC}"/>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
              <a:extLst>
                <a:ext uri="{FF2B5EF4-FFF2-40B4-BE49-F238E27FC236}">
                  <a16:creationId xmlns:a16="http://schemas.microsoft.com/office/drawing/2014/main" id="{9C43FE60-192E-4560-B706-1900C6265000}"/>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
              <a:extLst>
                <a:ext uri="{FF2B5EF4-FFF2-40B4-BE49-F238E27FC236}">
                  <a16:creationId xmlns:a16="http://schemas.microsoft.com/office/drawing/2014/main" id="{00DB79E2-905B-4E75-9270-CAFD96659DC1}"/>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0">
              <a:extLst>
                <a:ext uri="{FF2B5EF4-FFF2-40B4-BE49-F238E27FC236}">
                  <a16:creationId xmlns:a16="http://schemas.microsoft.com/office/drawing/2014/main" id="{783950ED-CA2D-4553-8661-F741C883BD21}"/>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1">
              <a:extLst>
                <a:ext uri="{FF2B5EF4-FFF2-40B4-BE49-F238E27FC236}">
                  <a16:creationId xmlns:a16="http://schemas.microsoft.com/office/drawing/2014/main" id="{C8862D94-F330-4239-81FE-B1C3AA06F1D3}"/>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
              <a:extLst>
                <a:ext uri="{FF2B5EF4-FFF2-40B4-BE49-F238E27FC236}">
                  <a16:creationId xmlns:a16="http://schemas.microsoft.com/office/drawing/2014/main" id="{C2EA77E4-2276-4CC6-BCB6-21BE3C98211F}"/>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3">
              <a:extLst>
                <a:ext uri="{FF2B5EF4-FFF2-40B4-BE49-F238E27FC236}">
                  <a16:creationId xmlns:a16="http://schemas.microsoft.com/office/drawing/2014/main" id="{9B8142B6-00C1-4739-8402-4D04DEE2B30E}"/>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4">
              <a:extLst>
                <a:ext uri="{FF2B5EF4-FFF2-40B4-BE49-F238E27FC236}">
                  <a16:creationId xmlns:a16="http://schemas.microsoft.com/office/drawing/2014/main" id="{8DF1F074-65FB-4F9F-AB73-800F60279615}"/>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5">
              <a:extLst>
                <a:ext uri="{FF2B5EF4-FFF2-40B4-BE49-F238E27FC236}">
                  <a16:creationId xmlns:a16="http://schemas.microsoft.com/office/drawing/2014/main" id="{7FD54F40-D63A-4FBE-80F1-8955CF8C04D4}"/>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6">
              <a:extLst>
                <a:ext uri="{FF2B5EF4-FFF2-40B4-BE49-F238E27FC236}">
                  <a16:creationId xmlns:a16="http://schemas.microsoft.com/office/drawing/2014/main" id="{92FDB84E-15D6-40F7-A9F4-37DC4092CBCB}"/>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
              <a:extLst>
                <a:ext uri="{FF2B5EF4-FFF2-40B4-BE49-F238E27FC236}">
                  <a16:creationId xmlns:a16="http://schemas.microsoft.com/office/drawing/2014/main" id="{B82979B8-58AE-4913-BB0D-86F8F9A25358}"/>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
              <a:extLst>
                <a:ext uri="{FF2B5EF4-FFF2-40B4-BE49-F238E27FC236}">
                  <a16:creationId xmlns:a16="http://schemas.microsoft.com/office/drawing/2014/main" id="{F5BC30C9-FAE1-4E4A-BB68-4392AA903DBA}"/>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9">
              <a:extLst>
                <a:ext uri="{FF2B5EF4-FFF2-40B4-BE49-F238E27FC236}">
                  <a16:creationId xmlns:a16="http://schemas.microsoft.com/office/drawing/2014/main" id="{9B2EC1DC-DCCA-4044-895D-FEE37C8D370E}"/>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0">
              <a:extLst>
                <a:ext uri="{FF2B5EF4-FFF2-40B4-BE49-F238E27FC236}">
                  <a16:creationId xmlns:a16="http://schemas.microsoft.com/office/drawing/2014/main" id="{D279DFC1-2753-47FD-9E34-F9F027C75F64}"/>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1">
              <a:extLst>
                <a:ext uri="{FF2B5EF4-FFF2-40B4-BE49-F238E27FC236}">
                  <a16:creationId xmlns:a16="http://schemas.microsoft.com/office/drawing/2014/main" id="{3B149F22-506A-488C-9AFC-DEFE68B6290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2">
              <a:extLst>
                <a:ext uri="{FF2B5EF4-FFF2-40B4-BE49-F238E27FC236}">
                  <a16:creationId xmlns:a16="http://schemas.microsoft.com/office/drawing/2014/main" id="{55451982-94AF-4A0F-8BC2-D2B2CEB74CAB}"/>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3">
              <a:extLst>
                <a:ext uri="{FF2B5EF4-FFF2-40B4-BE49-F238E27FC236}">
                  <a16:creationId xmlns:a16="http://schemas.microsoft.com/office/drawing/2014/main" id="{1DCE8482-02B9-4841-AB57-EF426B6A98CE}"/>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4">
              <a:extLst>
                <a:ext uri="{FF2B5EF4-FFF2-40B4-BE49-F238E27FC236}">
                  <a16:creationId xmlns:a16="http://schemas.microsoft.com/office/drawing/2014/main" id="{CA242B51-1A9B-4C01-B31B-E8661DE2A4E6}"/>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5">
              <a:extLst>
                <a:ext uri="{FF2B5EF4-FFF2-40B4-BE49-F238E27FC236}">
                  <a16:creationId xmlns:a16="http://schemas.microsoft.com/office/drawing/2014/main" id="{97911E67-5788-4800-B0FF-06380530D926}"/>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6">
              <a:extLst>
                <a:ext uri="{FF2B5EF4-FFF2-40B4-BE49-F238E27FC236}">
                  <a16:creationId xmlns:a16="http://schemas.microsoft.com/office/drawing/2014/main" id="{688693C4-557C-4BDD-AD00-974ED4963197}"/>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
              <a:extLst>
                <a:ext uri="{FF2B5EF4-FFF2-40B4-BE49-F238E27FC236}">
                  <a16:creationId xmlns:a16="http://schemas.microsoft.com/office/drawing/2014/main" id="{D65E6524-A31E-4A9A-89C7-E6DE7837075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8">
              <a:extLst>
                <a:ext uri="{FF2B5EF4-FFF2-40B4-BE49-F238E27FC236}">
                  <a16:creationId xmlns:a16="http://schemas.microsoft.com/office/drawing/2014/main" id="{D2D9C065-882D-469A-8734-1FF7DC36C55F}"/>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9">
              <a:extLst>
                <a:ext uri="{FF2B5EF4-FFF2-40B4-BE49-F238E27FC236}">
                  <a16:creationId xmlns:a16="http://schemas.microsoft.com/office/drawing/2014/main" id="{789F8EFA-0E88-4CED-920D-3AA098E226A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0">
              <a:extLst>
                <a:ext uri="{FF2B5EF4-FFF2-40B4-BE49-F238E27FC236}">
                  <a16:creationId xmlns:a16="http://schemas.microsoft.com/office/drawing/2014/main" id="{C1D06CA3-F02A-46B1-BB8E-BD1FC65A4378}"/>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1">
              <a:extLst>
                <a:ext uri="{FF2B5EF4-FFF2-40B4-BE49-F238E27FC236}">
                  <a16:creationId xmlns:a16="http://schemas.microsoft.com/office/drawing/2014/main" id="{DCA31063-378A-43F0-8ED8-A681C0CB7C29}"/>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
              <a:extLst>
                <a:ext uri="{FF2B5EF4-FFF2-40B4-BE49-F238E27FC236}">
                  <a16:creationId xmlns:a16="http://schemas.microsoft.com/office/drawing/2014/main" id="{8ACF643C-9EE0-467A-8550-EBB8C849081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3">
              <a:extLst>
                <a:ext uri="{FF2B5EF4-FFF2-40B4-BE49-F238E27FC236}">
                  <a16:creationId xmlns:a16="http://schemas.microsoft.com/office/drawing/2014/main" id="{8948F0EE-D9DC-4C8D-9ED8-6C00ADC1055A}"/>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
              <a:extLst>
                <a:ext uri="{FF2B5EF4-FFF2-40B4-BE49-F238E27FC236}">
                  <a16:creationId xmlns:a16="http://schemas.microsoft.com/office/drawing/2014/main" id="{A05C7771-FDBD-43FB-AB18-A6EEC2043CCD}"/>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5">
              <a:extLst>
                <a:ext uri="{FF2B5EF4-FFF2-40B4-BE49-F238E27FC236}">
                  <a16:creationId xmlns:a16="http://schemas.microsoft.com/office/drawing/2014/main" id="{496F76C8-E175-4C5B-AD50-DCD5ECDF7A1E}"/>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864F9C1-C3CF-4B25-8A24-CFC984236990}"/>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7D057D60-4E4E-4C80-851E-36CFACF69269}"/>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F9CE7757-27EB-41F2-A14E-24D1D1AF63D1}"/>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AB738092-0900-4D95-83FD-921DC4E08D2F}"/>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69E05406-F8B4-465C-AF39-49BD9B765EB6}"/>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CF5D7AC6-46F6-4FC1-8A19-C13DA8CC3D78}"/>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A62C4A24-0109-4799-A0C7-A768D641564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951ED3D8-581B-42FE-A804-EF3B4785BE13}"/>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97FA08EA-4AE5-4534-BA80-D08E497C8141}"/>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2D961C79-066A-4CA7-88D5-413885F7ADE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FDD57662-861F-4FFE-8594-8590E5B3B700}"/>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30C3DA01-D472-465A-A1A1-C1993CB15A5A}"/>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71CBB9D0-BC97-4AA6-95E5-C045EF5334D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9">
              <a:extLst>
                <a:ext uri="{FF2B5EF4-FFF2-40B4-BE49-F238E27FC236}">
                  <a16:creationId xmlns:a16="http://schemas.microsoft.com/office/drawing/2014/main" id="{DDB3FC1E-7769-489D-B88E-AFBF5733AA7C}"/>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0">
              <a:extLst>
                <a:ext uri="{FF2B5EF4-FFF2-40B4-BE49-F238E27FC236}">
                  <a16:creationId xmlns:a16="http://schemas.microsoft.com/office/drawing/2014/main" id="{4D3F0C89-D608-47E0-850C-5A7DF2AF867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1">
              <a:extLst>
                <a:ext uri="{FF2B5EF4-FFF2-40B4-BE49-F238E27FC236}">
                  <a16:creationId xmlns:a16="http://schemas.microsoft.com/office/drawing/2014/main" id="{756F544C-295A-493E-9FD0-5AC283E72366}"/>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2">
              <a:extLst>
                <a:ext uri="{FF2B5EF4-FFF2-40B4-BE49-F238E27FC236}">
                  <a16:creationId xmlns:a16="http://schemas.microsoft.com/office/drawing/2014/main" id="{D180852A-2E8F-4EA4-9A18-E99FD5A8C428}"/>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
              <a:extLst>
                <a:ext uri="{FF2B5EF4-FFF2-40B4-BE49-F238E27FC236}">
                  <a16:creationId xmlns:a16="http://schemas.microsoft.com/office/drawing/2014/main" id="{1F3BE8F9-B1EA-4C65-8AAC-C6EDCC523EE0}"/>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矩形 63">
            <a:extLst>
              <a:ext uri="{FF2B5EF4-FFF2-40B4-BE49-F238E27FC236}">
                <a16:creationId xmlns:a16="http://schemas.microsoft.com/office/drawing/2014/main" id="{56ACFEBB-F801-4F85-AB7B-884464C54E41}"/>
              </a:ext>
            </a:extLst>
          </p:cNvPr>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F7F7F"/>
              </a:solidFill>
              <a:effectLst/>
              <a:uLnTx/>
              <a:uFillTx/>
              <a:latin typeface="等线" panose="020F0502020204030204"/>
              <a:ea typeface="等线" panose="02010600030101010101" pitchFamily="2" charset="-122"/>
              <a:cs typeface="+mn-cs"/>
            </a:endParaRPr>
          </a:p>
        </p:txBody>
      </p:sp>
      <p:sp>
        <p:nvSpPr>
          <p:cNvPr id="71" name="任意多边形: 形状 70">
            <a:extLst>
              <a:ext uri="{FF2B5EF4-FFF2-40B4-BE49-F238E27FC236}">
                <a16:creationId xmlns:a16="http://schemas.microsoft.com/office/drawing/2014/main" id="{1ECC2C76-190F-4A87-973F-505F1BFE88AC}"/>
              </a:ext>
            </a:extLst>
          </p:cNvPr>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9511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14C5E2D4-C896-4758-995B-2BA6E02EEA30}"/>
              </a:ext>
            </a:extLst>
          </p:cNvPr>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id="{4D50D68E-F87D-4CF0-ADC7-7B4264D1CD81}"/>
              </a:ext>
            </a:extLst>
          </p:cNvPr>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a:extLst>
              <a:ext uri="{FF2B5EF4-FFF2-40B4-BE49-F238E27FC236}">
                <a16:creationId xmlns:a16="http://schemas.microsoft.com/office/drawing/2014/main" id="{3BD13645-7C9C-45CD-990C-83884253DE5C}"/>
              </a:ext>
            </a:extLst>
          </p:cNvPr>
          <p:cNvSpPr>
            <a:spLocks noGrp="1"/>
          </p:cNvSpPr>
          <p:nvPr>
            <p:ph type="body" sz="quarter" idx="10"/>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a:extLst>
              <a:ext uri="{FF2B5EF4-FFF2-40B4-BE49-F238E27FC236}">
                <a16:creationId xmlns:a16="http://schemas.microsoft.com/office/drawing/2014/main" id="{37FD5489-9E2B-4737-A0F1-D852CEB468D5}"/>
              </a:ext>
            </a:extLst>
          </p:cNvPr>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12AF8041-D5FF-454D-A296-B756DF78F639}"/>
              </a:ext>
            </a:extLst>
          </p:cNvPr>
          <p:cNvGrpSpPr/>
          <p:nvPr userDrawn="1"/>
        </p:nvGrpSpPr>
        <p:grpSpPr>
          <a:xfrm>
            <a:off x="10220325" y="512763"/>
            <a:ext cx="1239777" cy="388521"/>
            <a:chOff x="2571750" y="2305050"/>
            <a:chExt cx="7107238" cy="2227263"/>
          </a:xfrm>
          <a:solidFill>
            <a:srgbClr val="9C0C15"/>
          </a:solidFill>
        </p:grpSpPr>
        <p:sp>
          <p:nvSpPr>
            <p:cNvPr id="71" name="Freeform 5">
              <a:extLst>
                <a:ext uri="{FF2B5EF4-FFF2-40B4-BE49-F238E27FC236}">
                  <a16:creationId xmlns:a16="http://schemas.microsoft.com/office/drawing/2014/main" id="{1F9C2756-6CEF-40EF-A225-49E22CCCB8F6}"/>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
              <a:extLst>
                <a:ext uri="{FF2B5EF4-FFF2-40B4-BE49-F238E27FC236}">
                  <a16:creationId xmlns:a16="http://schemas.microsoft.com/office/drawing/2014/main" id="{D046855D-BA47-4754-8125-ECDC816635A3}"/>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
              <a:extLst>
                <a:ext uri="{FF2B5EF4-FFF2-40B4-BE49-F238E27FC236}">
                  <a16:creationId xmlns:a16="http://schemas.microsoft.com/office/drawing/2014/main" id="{7778AC71-0419-4599-9425-F427F4E91A33}"/>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
              <a:extLst>
                <a:ext uri="{FF2B5EF4-FFF2-40B4-BE49-F238E27FC236}">
                  <a16:creationId xmlns:a16="http://schemas.microsoft.com/office/drawing/2014/main" id="{45C186D1-E6E8-4B11-A0AA-9571E8A178A6}"/>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
              <a:extLst>
                <a:ext uri="{FF2B5EF4-FFF2-40B4-BE49-F238E27FC236}">
                  <a16:creationId xmlns:a16="http://schemas.microsoft.com/office/drawing/2014/main" id="{88307AAB-76AE-4CC0-9C27-6104AC44E7E5}"/>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0">
              <a:extLst>
                <a:ext uri="{FF2B5EF4-FFF2-40B4-BE49-F238E27FC236}">
                  <a16:creationId xmlns:a16="http://schemas.microsoft.com/office/drawing/2014/main" id="{05A8D468-6AD9-457D-8892-24DA14A81211}"/>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1">
              <a:extLst>
                <a:ext uri="{FF2B5EF4-FFF2-40B4-BE49-F238E27FC236}">
                  <a16:creationId xmlns:a16="http://schemas.microsoft.com/office/drawing/2014/main" id="{57744E3C-EDB7-4159-AAC2-7654C5110EA8}"/>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
              <a:extLst>
                <a:ext uri="{FF2B5EF4-FFF2-40B4-BE49-F238E27FC236}">
                  <a16:creationId xmlns:a16="http://schemas.microsoft.com/office/drawing/2014/main" id="{47D03106-4815-4106-AA69-648FFDB3F2DD}"/>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3">
              <a:extLst>
                <a:ext uri="{FF2B5EF4-FFF2-40B4-BE49-F238E27FC236}">
                  <a16:creationId xmlns:a16="http://schemas.microsoft.com/office/drawing/2014/main" id="{9CB3844F-768A-4016-8CD0-0DA67A8A6D87}"/>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4">
              <a:extLst>
                <a:ext uri="{FF2B5EF4-FFF2-40B4-BE49-F238E27FC236}">
                  <a16:creationId xmlns:a16="http://schemas.microsoft.com/office/drawing/2014/main" id="{8FCEFAE1-0291-4D18-90EF-9FA192E0D92D}"/>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5">
              <a:extLst>
                <a:ext uri="{FF2B5EF4-FFF2-40B4-BE49-F238E27FC236}">
                  <a16:creationId xmlns:a16="http://schemas.microsoft.com/office/drawing/2014/main" id="{A4C9AFC4-9BBF-4DFF-AF12-59AF05347363}"/>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6">
              <a:extLst>
                <a:ext uri="{FF2B5EF4-FFF2-40B4-BE49-F238E27FC236}">
                  <a16:creationId xmlns:a16="http://schemas.microsoft.com/office/drawing/2014/main" id="{5F4A9355-08D0-4279-BDD5-2AA41236B9AE}"/>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7">
              <a:extLst>
                <a:ext uri="{FF2B5EF4-FFF2-40B4-BE49-F238E27FC236}">
                  <a16:creationId xmlns:a16="http://schemas.microsoft.com/office/drawing/2014/main" id="{82D9C2C4-199E-46DE-A6A1-860C32476A74}"/>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
              <a:extLst>
                <a:ext uri="{FF2B5EF4-FFF2-40B4-BE49-F238E27FC236}">
                  <a16:creationId xmlns:a16="http://schemas.microsoft.com/office/drawing/2014/main" id="{59DB725E-17A5-4007-ACCB-A36C1932C7B7}"/>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9">
              <a:extLst>
                <a:ext uri="{FF2B5EF4-FFF2-40B4-BE49-F238E27FC236}">
                  <a16:creationId xmlns:a16="http://schemas.microsoft.com/office/drawing/2014/main" id="{ECD73CD8-FC7A-444A-80A8-1C1BB861CD94}"/>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0">
              <a:extLst>
                <a:ext uri="{FF2B5EF4-FFF2-40B4-BE49-F238E27FC236}">
                  <a16:creationId xmlns:a16="http://schemas.microsoft.com/office/drawing/2014/main" id="{59FE92C4-CB87-4945-9F93-F28DB373C02B}"/>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1">
              <a:extLst>
                <a:ext uri="{FF2B5EF4-FFF2-40B4-BE49-F238E27FC236}">
                  <a16:creationId xmlns:a16="http://schemas.microsoft.com/office/drawing/2014/main" id="{17DB123C-B5EE-478A-B4BC-C78FB4E597C7}"/>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2">
              <a:extLst>
                <a:ext uri="{FF2B5EF4-FFF2-40B4-BE49-F238E27FC236}">
                  <a16:creationId xmlns:a16="http://schemas.microsoft.com/office/drawing/2014/main" id="{EE1F7A93-96A8-4F79-8127-45ECBE388892}"/>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a:extLst>
                <a:ext uri="{FF2B5EF4-FFF2-40B4-BE49-F238E27FC236}">
                  <a16:creationId xmlns:a16="http://schemas.microsoft.com/office/drawing/2014/main" id="{11888827-3171-43A1-B148-2591E95CD429}"/>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4">
              <a:extLst>
                <a:ext uri="{FF2B5EF4-FFF2-40B4-BE49-F238E27FC236}">
                  <a16:creationId xmlns:a16="http://schemas.microsoft.com/office/drawing/2014/main" id="{75E55F53-5407-43AD-8905-EB9799A6DCA2}"/>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5">
              <a:extLst>
                <a:ext uri="{FF2B5EF4-FFF2-40B4-BE49-F238E27FC236}">
                  <a16:creationId xmlns:a16="http://schemas.microsoft.com/office/drawing/2014/main" id="{E314621F-4AE2-4AD5-BB92-DA0BC615099F}"/>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6">
              <a:extLst>
                <a:ext uri="{FF2B5EF4-FFF2-40B4-BE49-F238E27FC236}">
                  <a16:creationId xmlns:a16="http://schemas.microsoft.com/office/drawing/2014/main" id="{035B84B6-59E9-4F16-B56C-9A3C6601AB90}"/>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
              <a:extLst>
                <a:ext uri="{FF2B5EF4-FFF2-40B4-BE49-F238E27FC236}">
                  <a16:creationId xmlns:a16="http://schemas.microsoft.com/office/drawing/2014/main" id="{D515D738-7753-4A88-86C8-D67A53EC655C}"/>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
              <a:extLst>
                <a:ext uri="{FF2B5EF4-FFF2-40B4-BE49-F238E27FC236}">
                  <a16:creationId xmlns:a16="http://schemas.microsoft.com/office/drawing/2014/main" id="{FCFEA4F7-969F-4411-A651-EDF494BE1EBB}"/>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9">
              <a:extLst>
                <a:ext uri="{FF2B5EF4-FFF2-40B4-BE49-F238E27FC236}">
                  <a16:creationId xmlns:a16="http://schemas.microsoft.com/office/drawing/2014/main" id="{78786A7B-0E0D-4210-86B4-EBECEB3310DE}"/>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0">
              <a:extLst>
                <a:ext uri="{FF2B5EF4-FFF2-40B4-BE49-F238E27FC236}">
                  <a16:creationId xmlns:a16="http://schemas.microsoft.com/office/drawing/2014/main" id="{474C14A2-8C78-49FA-B77E-0DF1ADDC8845}"/>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1">
              <a:extLst>
                <a:ext uri="{FF2B5EF4-FFF2-40B4-BE49-F238E27FC236}">
                  <a16:creationId xmlns:a16="http://schemas.microsoft.com/office/drawing/2014/main" id="{528E6621-EFA5-4995-B385-13BD448DA279}"/>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2">
              <a:extLst>
                <a:ext uri="{FF2B5EF4-FFF2-40B4-BE49-F238E27FC236}">
                  <a16:creationId xmlns:a16="http://schemas.microsoft.com/office/drawing/2014/main" id="{BC5D75B3-91CD-411C-AF39-1CCE46C85C85}"/>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
              <a:extLst>
                <a:ext uri="{FF2B5EF4-FFF2-40B4-BE49-F238E27FC236}">
                  <a16:creationId xmlns:a16="http://schemas.microsoft.com/office/drawing/2014/main" id="{ED2E2C61-4A1C-46D2-AABD-24A539988D59}"/>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4">
              <a:extLst>
                <a:ext uri="{FF2B5EF4-FFF2-40B4-BE49-F238E27FC236}">
                  <a16:creationId xmlns:a16="http://schemas.microsoft.com/office/drawing/2014/main" id="{5C44F54A-08E2-4EA3-8ACD-20BB95C410F1}"/>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5">
              <a:extLst>
                <a:ext uri="{FF2B5EF4-FFF2-40B4-BE49-F238E27FC236}">
                  <a16:creationId xmlns:a16="http://schemas.microsoft.com/office/drawing/2014/main" id="{6C1382E1-EDA0-4E32-AEC3-EB2C01920860}"/>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6">
              <a:extLst>
                <a:ext uri="{FF2B5EF4-FFF2-40B4-BE49-F238E27FC236}">
                  <a16:creationId xmlns:a16="http://schemas.microsoft.com/office/drawing/2014/main" id="{9D9A0B55-4BBF-4DDD-8BF1-6A7BE939E2E1}"/>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
              <a:extLst>
                <a:ext uri="{FF2B5EF4-FFF2-40B4-BE49-F238E27FC236}">
                  <a16:creationId xmlns:a16="http://schemas.microsoft.com/office/drawing/2014/main" id="{54B1806E-0F5A-46B1-8A1B-EC54C2C5D3E3}"/>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8">
              <a:extLst>
                <a:ext uri="{FF2B5EF4-FFF2-40B4-BE49-F238E27FC236}">
                  <a16:creationId xmlns:a16="http://schemas.microsoft.com/office/drawing/2014/main" id="{FD0A4B18-BBB7-41A3-9FAD-E4BFB6D55E11}"/>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
              <a:extLst>
                <a:ext uri="{FF2B5EF4-FFF2-40B4-BE49-F238E27FC236}">
                  <a16:creationId xmlns:a16="http://schemas.microsoft.com/office/drawing/2014/main" id="{2499F580-C8D2-46C5-AC92-CC7AFB72B2DA}"/>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0">
              <a:extLst>
                <a:ext uri="{FF2B5EF4-FFF2-40B4-BE49-F238E27FC236}">
                  <a16:creationId xmlns:a16="http://schemas.microsoft.com/office/drawing/2014/main" id="{9C617F7A-9FE5-4D1A-8673-C6776F901BAF}"/>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
              <a:extLst>
                <a:ext uri="{FF2B5EF4-FFF2-40B4-BE49-F238E27FC236}">
                  <a16:creationId xmlns:a16="http://schemas.microsoft.com/office/drawing/2014/main" id="{A1BB4046-4BC6-4F43-99B3-7454887E7F3F}"/>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
              <a:extLst>
                <a:ext uri="{FF2B5EF4-FFF2-40B4-BE49-F238E27FC236}">
                  <a16:creationId xmlns:a16="http://schemas.microsoft.com/office/drawing/2014/main" id="{CEEF37AB-32DA-4859-90CB-184D67E15C0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
              <a:extLst>
                <a:ext uri="{FF2B5EF4-FFF2-40B4-BE49-F238E27FC236}">
                  <a16:creationId xmlns:a16="http://schemas.microsoft.com/office/drawing/2014/main" id="{51641853-7059-4A6A-9670-51CD37AE60EB}"/>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
              <a:extLst>
                <a:ext uri="{FF2B5EF4-FFF2-40B4-BE49-F238E27FC236}">
                  <a16:creationId xmlns:a16="http://schemas.microsoft.com/office/drawing/2014/main" id="{DA305270-4255-497A-8098-14B3094707B7}"/>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
              <a:extLst>
                <a:ext uri="{FF2B5EF4-FFF2-40B4-BE49-F238E27FC236}">
                  <a16:creationId xmlns:a16="http://schemas.microsoft.com/office/drawing/2014/main" id="{B0B95159-FEC2-4976-8F7F-B5D2009E71D5}"/>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
              <a:extLst>
                <a:ext uri="{FF2B5EF4-FFF2-40B4-BE49-F238E27FC236}">
                  <a16:creationId xmlns:a16="http://schemas.microsoft.com/office/drawing/2014/main" id="{E66E8FE0-3F53-4B84-A02A-671F1D01178F}"/>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7">
              <a:extLst>
                <a:ext uri="{FF2B5EF4-FFF2-40B4-BE49-F238E27FC236}">
                  <a16:creationId xmlns:a16="http://schemas.microsoft.com/office/drawing/2014/main" id="{85576BF2-31AF-4ADE-ADA5-369FB3CBBD05}"/>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8">
              <a:extLst>
                <a:ext uri="{FF2B5EF4-FFF2-40B4-BE49-F238E27FC236}">
                  <a16:creationId xmlns:a16="http://schemas.microsoft.com/office/drawing/2014/main" id="{32873F21-22DC-4EE7-A9DF-D53938B3175B}"/>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9">
              <a:extLst>
                <a:ext uri="{FF2B5EF4-FFF2-40B4-BE49-F238E27FC236}">
                  <a16:creationId xmlns:a16="http://schemas.microsoft.com/office/drawing/2014/main" id="{79CCC264-0E4F-4DF5-86F3-0B171024FAF0}"/>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0">
              <a:extLst>
                <a:ext uri="{FF2B5EF4-FFF2-40B4-BE49-F238E27FC236}">
                  <a16:creationId xmlns:a16="http://schemas.microsoft.com/office/drawing/2014/main" id="{D54CEFD1-5F4E-4527-B5DC-381D671343B3}"/>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1">
              <a:extLst>
                <a:ext uri="{FF2B5EF4-FFF2-40B4-BE49-F238E27FC236}">
                  <a16:creationId xmlns:a16="http://schemas.microsoft.com/office/drawing/2014/main" id="{3F30AAE2-362F-46E2-A6C1-35BD3A7D335B}"/>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2">
              <a:extLst>
                <a:ext uri="{FF2B5EF4-FFF2-40B4-BE49-F238E27FC236}">
                  <a16:creationId xmlns:a16="http://schemas.microsoft.com/office/drawing/2014/main" id="{B725EE18-5D7E-4829-A555-91C65B9EF751}"/>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3">
              <a:extLst>
                <a:ext uri="{FF2B5EF4-FFF2-40B4-BE49-F238E27FC236}">
                  <a16:creationId xmlns:a16="http://schemas.microsoft.com/office/drawing/2014/main" id="{10FDE631-104F-4E44-B430-57723F036464}"/>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4">
              <a:extLst>
                <a:ext uri="{FF2B5EF4-FFF2-40B4-BE49-F238E27FC236}">
                  <a16:creationId xmlns:a16="http://schemas.microsoft.com/office/drawing/2014/main" id="{D7991EFF-0831-4E85-92FF-5EFE35EE5E9F}"/>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5">
              <a:extLst>
                <a:ext uri="{FF2B5EF4-FFF2-40B4-BE49-F238E27FC236}">
                  <a16:creationId xmlns:a16="http://schemas.microsoft.com/office/drawing/2014/main" id="{A0720092-0E28-458C-8933-2683F90EA50C}"/>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6">
              <a:extLst>
                <a:ext uri="{FF2B5EF4-FFF2-40B4-BE49-F238E27FC236}">
                  <a16:creationId xmlns:a16="http://schemas.microsoft.com/office/drawing/2014/main" id="{D4B6A890-E6E2-4359-8E82-EB2D828DFE03}"/>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7">
              <a:extLst>
                <a:ext uri="{FF2B5EF4-FFF2-40B4-BE49-F238E27FC236}">
                  <a16:creationId xmlns:a16="http://schemas.microsoft.com/office/drawing/2014/main" id="{003579C2-7198-4A5D-8EA7-72A010BC4FA6}"/>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8">
              <a:extLst>
                <a:ext uri="{FF2B5EF4-FFF2-40B4-BE49-F238E27FC236}">
                  <a16:creationId xmlns:a16="http://schemas.microsoft.com/office/drawing/2014/main" id="{C85967DF-3887-41C8-894A-FE0828799726}"/>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9">
              <a:extLst>
                <a:ext uri="{FF2B5EF4-FFF2-40B4-BE49-F238E27FC236}">
                  <a16:creationId xmlns:a16="http://schemas.microsoft.com/office/drawing/2014/main" id="{64FAC1C6-71E6-4F87-A9FC-380FCEA01FCF}"/>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0">
              <a:extLst>
                <a:ext uri="{FF2B5EF4-FFF2-40B4-BE49-F238E27FC236}">
                  <a16:creationId xmlns:a16="http://schemas.microsoft.com/office/drawing/2014/main" id="{219E8EEC-715D-4AC1-A459-13B82011B95E}"/>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1">
              <a:extLst>
                <a:ext uri="{FF2B5EF4-FFF2-40B4-BE49-F238E27FC236}">
                  <a16:creationId xmlns:a16="http://schemas.microsoft.com/office/drawing/2014/main" id="{31D4C408-1A9D-4E84-BB93-288F7E97333F}"/>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2">
              <a:extLst>
                <a:ext uri="{FF2B5EF4-FFF2-40B4-BE49-F238E27FC236}">
                  <a16:creationId xmlns:a16="http://schemas.microsoft.com/office/drawing/2014/main" id="{6EA068BA-33CF-401D-92D0-DD6D9C413B0D}"/>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3">
              <a:extLst>
                <a:ext uri="{FF2B5EF4-FFF2-40B4-BE49-F238E27FC236}">
                  <a16:creationId xmlns:a16="http://schemas.microsoft.com/office/drawing/2014/main" id="{7C70CA28-51E3-42B0-BB64-7FD564373E9C}"/>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1559408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E3F68AF8-F99F-4DE7-9D66-9103E8ABB422}"/>
              </a:ext>
            </a:extLst>
          </p:cNvPr>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EF124F72-D54F-4A02-905D-48B0B7B92F5F}"/>
              </a:ext>
            </a:extLst>
          </p:cNvPr>
          <p:cNvGrpSpPr/>
          <p:nvPr userDrawn="1"/>
        </p:nvGrpSpPr>
        <p:grpSpPr>
          <a:xfrm>
            <a:off x="10220325" y="512763"/>
            <a:ext cx="1239777" cy="388521"/>
            <a:chOff x="2571750" y="2305050"/>
            <a:chExt cx="7107238" cy="2227263"/>
          </a:xfrm>
          <a:solidFill>
            <a:srgbClr val="9C0C15"/>
          </a:solidFill>
        </p:grpSpPr>
        <p:sp>
          <p:nvSpPr>
            <p:cNvPr id="71" name="Freeform 5">
              <a:extLst>
                <a:ext uri="{FF2B5EF4-FFF2-40B4-BE49-F238E27FC236}">
                  <a16:creationId xmlns:a16="http://schemas.microsoft.com/office/drawing/2014/main" id="{68232908-2D4D-4CBD-AF6A-ADE1F09F6174}"/>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
              <a:extLst>
                <a:ext uri="{FF2B5EF4-FFF2-40B4-BE49-F238E27FC236}">
                  <a16:creationId xmlns:a16="http://schemas.microsoft.com/office/drawing/2014/main" id="{83198C25-A858-4166-B953-B41B935D1768}"/>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
              <a:extLst>
                <a:ext uri="{FF2B5EF4-FFF2-40B4-BE49-F238E27FC236}">
                  <a16:creationId xmlns:a16="http://schemas.microsoft.com/office/drawing/2014/main" id="{1FF6487E-1D26-4D9C-81D1-4F07EA25DF66}"/>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
              <a:extLst>
                <a:ext uri="{FF2B5EF4-FFF2-40B4-BE49-F238E27FC236}">
                  <a16:creationId xmlns:a16="http://schemas.microsoft.com/office/drawing/2014/main" id="{DCAD3E54-896D-468C-A793-FC48FA9DA342}"/>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
              <a:extLst>
                <a:ext uri="{FF2B5EF4-FFF2-40B4-BE49-F238E27FC236}">
                  <a16:creationId xmlns:a16="http://schemas.microsoft.com/office/drawing/2014/main" id="{8EFCA708-0915-4D53-BF22-9F623A96DDC1}"/>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0">
              <a:extLst>
                <a:ext uri="{FF2B5EF4-FFF2-40B4-BE49-F238E27FC236}">
                  <a16:creationId xmlns:a16="http://schemas.microsoft.com/office/drawing/2014/main" id="{33A20FC6-E9C8-4A54-AFA8-9A2C42D4364A}"/>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1">
              <a:extLst>
                <a:ext uri="{FF2B5EF4-FFF2-40B4-BE49-F238E27FC236}">
                  <a16:creationId xmlns:a16="http://schemas.microsoft.com/office/drawing/2014/main" id="{51E90C31-941D-469C-9EA0-6EFCA56A8231}"/>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
              <a:extLst>
                <a:ext uri="{FF2B5EF4-FFF2-40B4-BE49-F238E27FC236}">
                  <a16:creationId xmlns:a16="http://schemas.microsoft.com/office/drawing/2014/main" id="{DE08B87B-E045-4BBB-8A7D-5F1E21EB8401}"/>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3">
              <a:extLst>
                <a:ext uri="{FF2B5EF4-FFF2-40B4-BE49-F238E27FC236}">
                  <a16:creationId xmlns:a16="http://schemas.microsoft.com/office/drawing/2014/main" id="{C8789646-FC1B-44D8-AD66-AAFD59702BA6}"/>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4">
              <a:extLst>
                <a:ext uri="{FF2B5EF4-FFF2-40B4-BE49-F238E27FC236}">
                  <a16:creationId xmlns:a16="http://schemas.microsoft.com/office/drawing/2014/main" id="{5CDC42E2-014D-4F9D-9283-EE044D3D0556}"/>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5">
              <a:extLst>
                <a:ext uri="{FF2B5EF4-FFF2-40B4-BE49-F238E27FC236}">
                  <a16:creationId xmlns:a16="http://schemas.microsoft.com/office/drawing/2014/main" id="{8131C033-0032-403E-B106-BF96EFDDC4A1}"/>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6">
              <a:extLst>
                <a:ext uri="{FF2B5EF4-FFF2-40B4-BE49-F238E27FC236}">
                  <a16:creationId xmlns:a16="http://schemas.microsoft.com/office/drawing/2014/main" id="{ED22C0B8-C822-4F47-923A-71A2219891F1}"/>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7">
              <a:extLst>
                <a:ext uri="{FF2B5EF4-FFF2-40B4-BE49-F238E27FC236}">
                  <a16:creationId xmlns:a16="http://schemas.microsoft.com/office/drawing/2014/main" id="{A76346CA-0D56-4BC7-8592-526F1DD6B1D5}"/>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
              <a:extLst>
                <a:ext uri="{FF2B5EF4-FFF2-40B4-BE49-F238E27FC236}">
                  <a16:creationId xmlns:a16="http://schemas.microsoft.com/office/drawing/2014/main" id="{13B3B5D1-1361-4A60-A75E-D4E7A57A155D}"/>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9">
              <a:extLst>
                <a:ext uri="{FF2B5EF4-FFF2-40B4-BE49-F238E27FC236}">
                  <a16:creationId xmlns:a16="http://schemas.microsoft.com/office/drawing/2014/main" id="{8273BB24-E3D2-4743-B45F-11AD9ADE0558}"/>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0">
              <a:extLst>
                <a:ext uri="{FF2B5EF4-FFF2-40B4-BE49-F238E27FC236}">
                  <a16:creationId xmlns:a16="http://schemas.microsoft.com/office/drawing/2014/main" id="{37B1D9BE-5F10-4D02-A50B-B234A42BD60D}"/>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1">
              <a:extLst>
                <a:ext uri="{FF2B5EF4-FFF2-40B4-BE49-F238E27FC236}">
                  <a16:creationId xmlns:a16="http://schemas.microsoft.com/office/drawing/2014/main" id="{AE8AA649-1067-45CC-957E-52C97D5C0B68}"/>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2">
              <a:extLst>
                <a:ext uri="{FF2B5EF4-FFF2-40B4-BE49-F238E27FC236}">
                  <a16:creationId xmlns:a16="http://schemas.microsoft.com/office/drawing/2014/main" id="{40934B54-E52A-48A1-AEB9-0A17AB210BF2}"/>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3">
              <a:extLst>
                <a:ext uri="{FF2B5EF4-FFF2-40B4-BE49-F238E27FC236}">
                  <a16:creationId xmlns:a16="http://schemas.microsoft.com/office/drawing/2014/main" id="{7741C653-8971-421E-B1D1-4B33573A57B9}"/>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4">
              <a:extLst>
                <a:ext uri="{FF2B5EF4-FFF2-40B4-BE49-F238E27FC236}">
                  <a16:creationId xmlns:a16="http://schemas.microsoft.com/office/drawing/2014/main" id="{2550E9A2-EDE6-4D0C-B9B8-69020AC03D90}"/>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5">
              <a:extLst>
                <a:ext uri="{FF2B5EF4-FFF2-40B4-BE49-F238E27FC236}">
                  <a16:creationId xmlns:a16="http://schemas.microsoft.com/office/drawing/2014/main" id="{EBF9C735-87CB-4258-9B9F-4343F65AE9B1}"/>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6">
              <a:extLst>
                <a:ext uri="{FF2B5EF4-FFF2-40B4-BE49-F238E27FC236}">
                  <a16:creationId xmlns:a16="http://schemas.microsoft.com/office/drawing/2014/main" id="{D62AF464-DE3A-4CA8-BE48-FB685FB33C4A}"/>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
              <a:extLst>
                <a:ext uri="{FF2B5EF4-FFF2-40B4-BE49-F238E27FC236}">
                  <a16:creationId xmlns:a16="http://schemas.microsoft.com/office/drawing/2014/main" id="{B1A156EA-C1F5-4A12-9BD9-3A49D4C1D1B4}"/>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
              <a:extLst>
                <a:ext uri="{FF2B5EF4-FFF2-40B4-BE49-F238E27FC236}">
                  <a16:creationId xmlns:a16="http://schemas.microsoft.com/office/drawing/2014/main" id="{523DC0BC-7783-4006-B341-167C6EB3E6B7}"/>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9">
              <a:extLst>
                <a:ext uri="{FF2B5EF4-FFF2-40B4-BE49-F238E27FC236}">
                  <a16:creationId xmlns:a16="http://schemas.microsoft.com/office/drawing/2014/main" id="{D96B3469-E058-4166-93B0-F7A561AFA4EC}"/>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0">
              <a:extLst>
                <a:ext uri="{FF2B5EF4-FFF2-40B4-BE49-F238E27FC236}">
                  <a16:creationId xmlns:a16="http://schemas.microsoft.com/office/drawing/2014/main" id="{A979D887-5076-4B4D-9BA4-C80BD54A2605}"/>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1">
              <a:extLst>
                <a:ext uri="{FF2B5EF4-FFF2-40B4-BE49-F238E27FC236}">
                  <a16:creationId xmlns:a16="http://schemas.microsoft.com/office/drawing/2014/main" id="{2CDFC630-9367-443D-8FC6-6B1BBF537822}"/>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2">
              <a:extLst>
                <a:ext uri="{FF2B5EF4-FFF2-40B4-BE49-F238E27FC236}">
                  <a16:creationId xmlns:a16="http://schemas.microsoft.com/office/drawing/2014/main" id="{68ABD3F1-A29B-4125-A57F-F0F76EA24808}"/>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
              <a:extLst>
                <a:ext uri="{FF2B5EF4-FFF2-40B4-BE49-F238E27FC236}">
                  <a16:creationId xmlns:a16="http://schemas.microsoft.com/office/drawing/2014/main" id="{DC6CE4BF-46A9-4016-86E1-05955970CA51}"/>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4">
              <a:extLst>
                <a:ext uri="{FF2B5EF4-FFF2-40B4-BE49-F238E27FC236}">
                  <a16:creationId xmlns:a16="http://schemas.microsoft.com/office/drawing/2014/main" id="{FE29FE02-39C7-425F-BEDF-86CBD7D516E9}"/>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5">
              <a:extLst>
                <a:ext uri="{FF2B5EF4-FFF2-40B4-BE49-F238E27FC236}">
                  <a16:creationId xmlns:a16="http://schemas.microsoft.com/office/drawing/2014/main" id="{743BC21B-BAF5-4C53-9C91-EB50D63F7BEB}"/>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6">
              <a:extLst>
                <a:ext uri="{FF2B5EF4-FFF2-40B4-BE49-F238E27FC236}">
                  <a16:creationId xmlns:a16="http://schemas.microsoft.com/office/drawing/2014/main" id="{8269D59D-23A3-4934-AEAD-8DB188A30B6D}"/>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
              <a:extLst>
                <a:ext uri="{FF2B5EF4-FFF2-40B4-BE49-F238E27FC236}">
                  <a16:creationId xmlns:a16="http://schemas.microsoft.com/office/drawing/2014/main" id="{1CDC088A-4B4F-4DD0-8C69-E823B3F8F088}"/>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8">
              <a:extLst>
                <a:ext uri="{FF2B5EF4-FFF2-40B4-BE49-F238E27FC236}">
                  <a16:creationId xmlns:a16="http://schemas.microsoft.com/office/drawing/2014/main" id="{69832C87-E16F-4F22-BC24-501EA070F1AD}"/>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
              <a:extLst>
                <a:ext uri="{FF2B5EF4-FFF2-40B4-BE49-F238E27FC236}">
                  <a16:creationId xmlns:a16="http://schemas.microsoft.com/office/drawing/2014/main" id="{59EDAEDA-1B55-4750-9FF7-7711DAA88965}"/>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0">
              <a:extLst>
                <a:ext uri="{FF2B5EF4-FFF2-40B4-BE49-F238E27FC236}">
                  <a16:creationId xmlns:a16="http://schemas.microsoft.com/office/drawing/2014/main" id="{109C9714-3991-4BAB-A096-AFEAF2514A25}"/>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
              <a:extLst>
                <a:ext uri="{FF2B5EF4-FFF2-40B4-BE49-F238E27FC236}">
                  <a16:creationId xmlns:a16="http://schemas.microsoft.com/office/drawing/2014/main" id="{9A5F1FC0-DB51-4078-B4DC-33182FFA87A4}"/>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
              <a:extLst>
                <a:ext uri="{FF2B5EF4-FFF2-40B4-BE49-F238E27FC236}">
                  <a16:creationId xmlns:a16="http://schemas.microsoft.com/office/drawing/2014/main" id="{70DAA3B8-D97C-41FA-842A-A6F45995150A}"/>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
              <a:extLst>
                <a:ext uri="{FF2B5EF4-FFF2-40B4-BE49-F238E27FC236}">
                  <a16:creationId xmlns:a16="http://schemas.microsoft.com/office/drawing/2014/main" id="{E0D6A2D0-337F-4F23-BAE9-01DB33708AD8}"/>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
              <a:extLst>
                <a:ext uri="{FF2B5EF4-FFF2-40B4-BE49-F238E27FC236}">
                  <a16:creationId xmlns:a16="http://schemas.microsoft.com/office/drawing/2014/main" id="{04EA4C2A-D947-43E5-9DD6-66E0C5388B69}"/>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
              <a:extLst>
                <a:ext uri="{FF2B5EF4-FFF2-40B4-BE49-F238E27FC236}">
                  <a16:creationId xmlns:a16="http://schemas.microsoft.com/office/drawing/2014/main" id="{D3FF3DEC-E187-4073-80C3-830298C23A8F}"/>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
              <a:extLst>
                <a:ext uri="{FF2B5EF4-FFF2-40B4-BE49-F238E27FC236}">
                  <a16:creationId xmlns:a16="http://schemas.microsoft.com/office/drawing/2014/main" id="{C52BD61C-AA2D-4AE0-B078-89B23818AE4D}"/>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7">
              <a:extLst>
                <a:ext uri="{FF2B5EF4-FFF2-40B4-BE49-F238E27FC236}">
                  <a16:creationId xmlns:a16="http://schemas.microsoft.com/office/drawing/2014/main" id="{E68588EB-FF50-4826-A948-7A9B4C94CFD2}"/>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8">
              <a:extLst>
                <a:ext uri="{FF2B5EF4-FFF2-40B4-BE49-F238E27FC236}">
                  <a16:creationId xmlns:a16="http://schemas.microsoft.com/office/drawing/2014/main" id="{F71409BE-EC97-4BD5-B6C2-AF7925993DA3}"/>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9">
              <a:extLst>
                <a:ext uri="{FF2B5EF4-FFF2-40B4-BE49-F238E27FC236}">
                  <a16:creationId xmlns:a16="http://schemas.microsoft.com/office/drawing/2014/main" id="{A0EFFD40-9184-403D-943E-F9A58A2A7232}"/>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0">
              <a:extLst>
                <a:ext uri="{FF2B5EF4-FFF2-40B4-BE49-F238E27FC236}">
                  <a16:creationId xmlns:a16="http://schemas.microsoft.com/office/drawing/2014/main" id="{86482815-83D4-4D1C-BAC1-D72510A25590}"/>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1">
              <a:extLst>
                <a:ext uri="{FF2B5EF4-FFF2-40B4-BE49-F238E27FC236}">
                  <a16:creationId xmlns:a16="http://schemas.microsoft.com/office/drawing/2014/main" id="{CCCC41B7-3D8B-421D-9AC1-F75683636574}"/>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2">
              <a:extLst>
                <a:ext uri="{FF2B5EF4-FFF2-40B4-BE49-F238E27FC236}">
                  <a16:creationId xmlns:a16="http://schemas.microsoft.com/office/drawing/2014/main" id="{0A5EDF88-B00D-4ED9-B879-471611435AB5}"/>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3">
              <a:extLst>
                <a:ext uri="{FF2B5EF4-FFF2-40B4-BE49-F238E27FC236}">
                  <a16:creationId xmlns:a16="http://schemas.microsoft.com/office/drawing/2014/main" id="{726C114D-8640-4C4F-8AA1-091201FE742A}"/>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4">
              <a:extLst>
                <a:ext uri="{FF2B5EF4-FFF2-40B4-BE49-F238E27FC236}">
                  <a16:creationId xmlns:a16="http://schemas.microsoft.com/office/drawing/2014/main" id="{2D80D146-2DD6-4F1E-927D-7165FFB9BD74}"/>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5">
              <a:extLst>
                <a:ext uri="{FF2B5EF4-FFF2-40B4-BE49-F238E27FC236}">
                  <a16:creationId xmlns:a16="http://schemas.microsoft.com/office/drawing/2014/main" id="{814093B7-B28B-4FBE-9D59-0536A7E1E0B2}"/>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6">
              <a:extLst>
                <a:ext uri="{FF2B5EF4-FFF2-40B4-BE49-F238E27FC236}">
                  <a16:creationId xmlns:a16="http://schemas.microsoft.com/office/drawing/2014/main" id="{B0A81496-5C18-4F1F-86BF-24FD5E2EDC58}"/>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7">
              <a:extLst>
                <a:ext uri="{FF2B5EF4-FFF2-40B4-BE49-F238E27FC236}">
                  <a16:creationId xmlns:a16="http://schemas.microsoft.com/office/drawing/2014/main" id="{99FB1692-6CC4-42AB-B821-0355052F5627}"/>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8">
              <a:extLst>
                <a:ext uri="{FF2B5EF4-FFF2-40B4-BE49-F238E27FC236}">
                  <a16:creationId xmlns:a16="http://schemas.microsoft.com/office/drawing/2014/main" id="{398F7AF1-A20A-40AE-B1A2-A597A984DE3C}"/>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9">
              <a:extLst>
                <a:ext uri="{FF2B5EF4-FFF2-40B4-BE49-F238E27FC236}">
                  <a16:creationId xmlns:a16="http://schemas.microsoft.com/office/drawing/2014/main" id="{ECF749EA-9CE1-4B0D-95CE-A6AB0208B42A}"/>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0">
              <a:extLst>
                <a:ext uri="{FF2B5EF4-FFF2-40B4-BE49-F238E27FC236}">
                  <a16:creationId xmlns:a16="http://schemas.microsoft.com/office/drawing/2014/main" id="{85B35EDA-5FF5-424A-81F7-153B68A8D59C}"/>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1">
              <a:extLst>
                <a:ext uri="{FF2B5EF4-FFF2-40B4-BE49-F238E27FC236}">
                  <a16:creationId xmlns:a16="http://schemas.microsoft.com/office/drawing/2014/main" id="{302A2A92-A49D-4B9A-AD37-A2FF943EFAD3}"/>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2">
              <a:extLst>
                <a:ext uri="{FF2B5EF4-FFF2-40B4-BE49-F238E27FC236}">
                  <a16:creationId xmlns:a16="http://schemas.microsoft.com/office/drawing/2014/main" id="{F0E430D9-4D1E-4920-B56E-F69948CD36E1}"/>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3">
              <a:extLst>
                <a:ext uri="{FF2B5EF4-FFF2-40B4-BE49-F238E27FC236}">
                  <a16:creationId xmlns:a16="http://schemas.microsoft.com/office/drawing/2014/main" id="{8E2BECF2-6696-4944-8BCD-2CA293F1FA2C}"/>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3" name="直接连接符 2">
            <a:extLst>
              <a:ext uri="{FF2B5EF4-FFF2-40B4-BE49-F238E27FC236}">
                <a16:creationId xmlns:a16="http://schemas.microsoft.com/office/drawing/2014/main" id="{D41F61D6-8CE6-420F-ADB5-8A7F3E86C70B}"/>
              </a:ext>
            </a:extLst>
          </p:cNvPr>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09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E3F68AF8-F99F-4DE7-9D66-9103E8ABB422}"/>
              </a:ext>
            </a:extLst>
          </p:cNvPr>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3DA5BFEA-EFB7-4841-97F1-6EE489223EE2}"/>
              </a:ext>
            </a:extLst>
          </p:cNvPr>
          <p:cNvGrpSpPr/>
          <p:nvPr userDrawn="1"/>
        </p:nvGrpSpPr>
        <p:grpSpPr>
          <a:xfrm>
            <a:off x="242426" y="663990"/>
            <a:ext cx="434926" cy="434926"/>
            <a:chOff x="226124" y="563587"/>
            <a:chExt cx="434926" cy="434926"/>
          </a:xfrm>
        </p:grpSpPr>
        <p:sp>
          <p:nvSpPr>
            <p:cNvPr id="71" name="椭圆 70">
              <a:extLst>
                <a:ext uri="{FF2B5EF4-FFF2-40B4-BE49-F238E27FC236}">
                  <a16:creationId xmlns:a16="http://schemas.microsoft.com/office/drawing/2014/main" id="{3A02331E-D503-4223-9DD1-93E7AED3FDC0}"/>
                </a:ext>
              </a:extLst>
            </p:cNvPr>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a:extLst>
                <a:ext uri="{FF2B5EF4-FFF2-40B4-BE49-F238E27FC236}">
                  <a16:creationId xmlns:a16="http://schemas.microsoft.com/office/drawing/2014/main" id="{2F68A857-DB8D-49F8-B696-84346B64EB16}"/>
                </a:ext>
              </a:extLst>
            </p:cNvPr>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文本占位符 2">
            <a:extLst>
              <a:ext uri="{FF2B5EF4-FFF2-40B4-BE49-F238E27FC236}">
                <a16:creationId xmlns:a16="http://schemas.microsoft.com/office/drawing/2014/main" id="{1BC7A8CE-7FC2-4F62-AF23-FB6918C5FF26}"/>
              </a:ext>
            </a:extLst>
          </p:cNvPr>
          <p:cNvSpPr>
            <a:spLocks noGrp="1"/>
          </p:cNvSpPr>
          <p:nvPr>
            <p:ph type="body" sz="quarter" idx="10"/>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a:extLst>
              <a:ext uri="{FF2B5EF4-FFF2-40B4-BE49-F238E27FC236}">
                <a16:creationId xmlns:a16="http://schemas.microsoft.com/office/drawing/2014/main" id="{7578F385-10BB-45DE-89F6-A7277CE3A044}"/>
              </a:ext>
            </a:extLst>
          </p:cNvPr>
          <p:cNvSpPr>
            <a:spLocks noGrp="1"/>
          </p:cNvSpPr>
          <p:nvPr>
            <p:ph type="body" sz="quarter" idx="1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134" name="组合 133">
            <a:extLst>
              <a:ext uri="{FF2B5EF4-FFF2-40B4-BE49-F238E27FC236}">
                <a16:creationId xmlns:a16="http://schemas.microsoft.com/office/drawing/2014/main" id="{66B81CA8-1C3E-4AB6-A697-F4FBA405A025}"/>
              </a:ext>
            </a:extLst>
          </p:cNvPr>
          <p:cNvGrpSpPr/>
          <p:nvPr userDrawn="1"/>
        </p:nvGrpSpPr>
        <p:grpSpPr>
          <a:xfrm>
            <a:off x="10220325" y="512763"/>
            <a:ext cx="1239777" cy="388521"/>
            <a:chOff x="2571750" y="2305050"/>
            <a:chExt cx="7107238" cy="2227263"/>
          </a:xfrm>
          <a:solidFill>
            <a:srgbClr val="9C0C15"/>
          </a:solidFill>
        </p:grpSpPr>
        <p:sp>
          <p:nvSpPr>
            <p:cNvPr id="135" name="Freeform 5">
              <a:extLst>
                <a:ext uri="{FF2B5EF4-FFF2-40B4-BE49-F238E27FC236}">
                  <a16:creationId xmlns:a16="http://schemas.microsoft.com/office/drawing/2014/main" id="{AC6C6A67-4EEF-47CC-9B53-B082F94BF1CA}"/>
                </a:ext>
              </a:extLst>
            </p:cNvPr>
            <p:cNvSpPr>
              <a:spLocks/>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6">
              <a:extLst>
                <a:ext uri="{FF2B5EF4-FFF2-40B4-BE49-F238E27FC236}">
                  <a16:creationId xmlns:a16="http://schemas.microsoft.com/office/drawing/2014/main" id="{4D7984F3-0EE9-4A62-8682-1847B9DE4476}"/>
                </a:ext>
              </a:extLst>
            </p:cNvPr>
            <p:cNvSpPr>
              <a:spLocks/>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
              <a:extLst>
                <a:ext uri="{FF2B5EF4-FFF2-40B4-BE49-F238E27FC236}">
                  <a16:creationId xmlns:a16="http://schemas.microsoft.com/office/drawing/2014/main" id="{EBE2B333-933E-4CD2-8DA5-89000835FB41}"/>
                </a:ext>
              </a:extLst>
            </p:cNvPr>
            <p:cNvSpPr>
              <a:spLocks/>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8">
              <a:extLst>
                <a:ext uri="{FF2B5EF4-FFF2-40B4-BE49-F238E27FC236}">
                  <a16:creationId xmlns:a16="http://schemas.microsoft.com/office/drawing/2014/main" id="{4E2F78ED-F9F9-4D41-90DC-543FF8584F08}"/>
                </a:ext>
              </a:extLst>
            </p:cNvPr>
            <p:cNvSpPr>
              <a:spLocks/>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9">
              <a:extLst>
                <a:ext uri="{FF2B5EF4-FFF2-40B4-BE49-F238E27FC236}">
                  <a16:creationId xmlns:a16="http://schemas.microsoft.com/office/drawing/2014/main" id="{EF491178-9893-4BB8-AF53-C48F93645AE5}"/>
                </a:ext>
              </a:extLst>
            </p:cNvPr>
            <p:cNvSpPr>
              <a:spLocks/>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
              <a:extLst>
                <a:ext uri="{FF2B5EF4-FFF2-40B4-BE49-F238E27FC236}">
                  <a16:creationId xmlns:a16="http://schemas.microsoft.com/office/drawing/2014/main" id="{64A7EF07-DA03-495C-96D8-90679729DE2E}"/>
                </a:ext>
              </a:extLst>
            </p:cNvPr>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1">
              <a:extLst>
                <a:ext uri="{FF2B5EF4-FFF2-40B4-BE49-F238E27FC236}">
                  <a16:creationId xmlns:a16="http://schemas.microsoft.com/office/drawing/2014/main" id="{98C55637-6271-4D23-9B78-1F1C66255F9A}"/>
                </a:ext>
              </a:extLst>
            </p:cNvPr>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
              <a:extLst>
                <a:ext uri="{FF2B5EF4-FFF2-40B4-BE49-F238E27FC236}">
                  <a16:creationId xmlns:a16="http://schemas.microsoft.com/office/drawing/2014/main" id="{10FCB7F4-4AC4-4A47-B331-8038E75F1016}"/>
                </a:ext>
              </a:extLst>
            </p:cNvPr>
            <p:cNvSpPr>
              <a:spLocks/>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
              <a:extLst>
                <a:ext uri="{FF2B5EF4-FFF2-40B4-BE49-F238E27FC236}">
                  <a16:creationId xmlns:a16="http://schemas.microsoft.com/office/drawing/2014/main" id="{D5D3D34E-B802-436D-BD8E-EE98DFBD1DB9}"/>
                </a:ext>
              </a:extLst>
            </p:cNvPr>
            <p:cNvSpPr>
              <a:spLocks/>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
              <a:extLst>
                <a:ext uri="{FF2B5EF4-FFF2-40B4-BE49-F238E27FC236}">
                  <a16:creationId xmlns:a16="http://schemas.microsoft.com/office/drawing/2014/main" id="{99A914BF-C3E6-4065-8F78-B1B01214567A}"/>
                </a:ext>
              </a:extLst>
            </p:cNvPr>
            <p:cNvSpPr>
              <a:spLocks/>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5">
              <a:extLst>
                <a:ext uri="{FF2B5EF4-FFF2-40B4-BE49-F238E27FC236}">
                  <a16:creationId xmlns:a16="http://schemas.microsoft.com/office/drawing/2014/main" id="{62A24816-6330-4AD2-A171-772C33D32C09}"/>
                </a:ext>
              </a:extLst>
            </p:cNvPr>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6">
              <a:extLst>
                <a:ext uri="{FF2B5EF4-FFF2-40B4-BE49-F238E27FC236}">
                  <a16:creationId xmlns:a16="http://schemas.microsoft.com/office/drawing/2014/main" id="{E0EDEB6B-8B03-4796-BFD5-0C7A11E153AE}"/>
                </a:ext>
              </a:extLst>
            </p:cNvPr>
            <p:cNvSpPr>
              <a:spLocks/>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7">
              <a:extLst>
                <a:ext uri="{FF2B5EF4-FFF2-40B4-BE49-F238E27FC236}">
                  <a16:creationId xmlns:a16="http://schemas.microsoft.com/office/drawing/2014/main" id="{17654F08-020E-4414-941F-9DB9B7573DDC}"/>
                </a:ext>
              </a:extLst>
            </p:cNvPr>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8">
              <a:extLst>
                <a:ext uri="{FF2B5EF4-FFF2-40B4-BE49-F238E27FC236}">
                  <a16:creationId xmlns:a16="http://schemas.microsoft.com/office/drawing/2014/main" id="{A55821BD-2328-4F31-90E9-13E16D55CF54}"/>
                </a:ext>
              </a:extLst>
            </p:cNvPr>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9">
              <a:extLst>
                <a:ext uri="{FF2B5EF4-FFF2-40B4-BE49-F238E27FC236}">
                  <a16:creationId xmlns:a16="http://schemas.microsoft.com/office/drawing/2014/main" id="{C14CBF0F-B390-4CE3-B92D-6A914502A481}"/>
                </a:ext>
              </a:extLst>
            </p:cNvPr>
            <p:cNvSpPr>
              <a:spLocks/>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0">
              <a:extLst>
                <a:ext uri="{FF2B5EF4-FFF2-40B4-BE49-F238E27FC236}">
                  <a16:creationId xmlns:a16="http://schemas.microsoft.com/office/drawing/2014/main" id="{0D96661E-8ABC-4E30-8D0D-823D18D2D635}"/>
                </a:ext>
              </a:extLst>
            </p:cNvPr>
            <p:cNvSpPr>
              <a:spLocks/>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1">
              <a:extLst>
                <a:ext uri="{FF2B5EF4-FFF2-40B4-BE49-F238E27FC236}">
                  <a16:creationId xmlns:a16="http://schemas.microsoft.com/office/drawing/2014/main" id="{34D085B4-5091-44C8-940C-41BC7C9EDF2B}"/>
                </a:ext>
              </a:extLst>
            </p:cNvPr>
            <p:cNvSpPr>
              <a:spLocks/>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2">
              <a:extLst>
                <a:ext uri="{FF2B5EF4-FFF2-40B4-BE49-F238E27FC236}">
                  <a16:creationId xmlns:a16="http://schemas.microsoft.com/office/drawing/2014/main" id="{9A794CFD-95C5-47A2-8678-F61ED541F707}"/>
                </a:ext>
              </a:extLst>
            </p:cNvPr>
            <p:cNvSpPr>
              <a:spLocks/>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3">
              <a:extLst>
                <a:ext uri="{FF2B5EF4-FFF2-40B4-BE49-F238E27FC236}">
                  <a16:creationId xmlns:a16="http://schemas.microsoft.com/office/drawing/2014/main" id="{71E10713-0CDE-461F-A3CB-D3202CD8E552}"/>
                </a:ext>
              </a:extLst>
            </p:cNvPr>
            <p:cNvSpPr>
              <a:spLocks/>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4">
              <a:extLst>
                <a:ext uri="{FF2B5EF4-FFF2-40B4-BE49-F238E27FC236}">
                  <a16:creationId xmlns:a16="http://schemas.microsoft.com/office/drawing/2014/main" id="{4664B130-C6A7-4108-8740-43A95B63D878}"/>
                </a:ext>
              </a:extLst>
            </p:cNvPr>
            <p:cNvSpPr>
              <a:spLocks/>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5">
              <a:extLst>
                <a:ext uri="{FF2B5EF4-FFF2-40B4-BE49-F238E27FC236}">
                  <a16:creationId xmlns:a16="http://schemas.microsoft.com/office/drawing/2014/main" id="{B6F21A6E-FD8A-43B6-9252-8EE5C20D047C}"/>
                </a:ext>
              </a:extLst>
            </p:cNvPr>
            <p:cNvSpPr>
              <a:spLocks/>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6">
              <a:extLst>
                <a:ext uri="{FF2B5EF4-FFF2-40B4-BE49-F238E27FC236}">
                  <a16:creationId xmlns:a16="http://schemas.microsoft.com/office/drawing/2014/main" id="{66D4EB5D-2490-477A-99FD-0232F4A278F0}"/>
                </a:ext>
              </a:extLst>
            </p:cNvPr>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7">
              <a:extLst>
                <a:ext uri="{FF2B5EF4-FFF2-40B4-BE49-F238E27FC236}">
                  <a16:creationId xmlns:a16="http://schemas.microsoft.com/office/drawing/2014/main" id="{30D6F86D-E356-49B8-BB13-AF8D3A389D83}"/>
                </a:ext>
              </a:extLst>
            </p:cNvPr>
            <p:cNvSpPr>
              <a:spLocks/>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8">
              <a:extLst>
                <a:ext uri="{FF2B5EF4-FFF2-40B4-BE49-F238E27FC236}">
                  <a16:creationId xmlns:a16="http://schemas.microsoft.com/office/drawing/2014/main" id="{90E59E41-2EAD-4C7B-847F-144982F087A1}"/>
                </a:ext>
              </a:extLst>
            </p:cNvPr>
            <p:cNvSpPr>
              <a:spLocks/>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9">
              <a:extLst>
                <a:ext uri="{FF2B5EF4-FFF2-40B4-BE49-F238E27FC236}">
                  <a16:creationId xmlns:a16="http://schemas.microsoft.com/office/drawing/2014/main" id="{D35BF5D2-0A8A-49A9-8DF2-705E0178D894}"/>
                </a:ext>
              </a:extLst>
            </p:cNvPr>
            <p:cNvSpPr>
              <a:spLocks/>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0">
              <a:extLst>
                <a:ext uri="{FF2B5EF4-FFF2-40B4-BE49-F238E27FC236}">
                  <a16:creationId xmlns:a16="http://schemas.microsoft.com/office/drawing/2014/main" id="{E1BCF1FE-1626-44F9-AD9A-2D6DEDF51003}"/>
                </a:ext>
              </a:extLst>
            </p:cNvPr>
            <p:cNvSpPr>
              <a:spLocks/>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1">
              <a:extLst>
                <a:ext uri="{FF2B5EF4-FFF2-40B4-BE49-F238E27FC236}">
                  <a16:creationId xmlns:a16="http://schemas.microsoft.com/office/drawing/2014/main" id="{1B25FC10-0141-4BFF-8C26-D54651ECAE66}"/>
                </a:ext>
              </a:extLst>
            </p:cNvPr>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2">
              <a:extLst>
                <a:ext uri="{FF2B5EF4-FFF2-40B4-BE49-F238E27FC236}">
                  <a16:creationId xmlns:a16="http://schemas.microsoft.com/office/drawing/2014/main" id="{59D42D68-C176-4F22-B956-DA1DB20DFE44}"/>
                </a:ext>
              </a:extLst>
            </p:cNvPr>
            <p:cNvSpPr>
              <a:spLocks/>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3">
              <a:extLst>
                <a:ext uri="{FF2B5EF4-FFF2-40B4-BE49-F238E27FC236}">
                  <a16:creationId xmlns:a16="http://schemas.microsoft.com/office/drawing/2014/main" id="{1C42145E-BA8E-4EB5-90B3-8BC326AE8581}"/>
                </a:ext>
              </a:extLst>
            </p:cNvPr>
            <p:cNvSpPr>
              <a:spLocks/>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4">
              <a:extLst>
                <a:ext uri="{FF2B5EF4-FFF2-40B4-BE49-F238E27FC236}">
                  <a16:creationId xmlns:a16="http://schemas.microsoft.com/office/drawing/2014/main" id="{62D5B2EC-C162-4DF3-8E55-97535BD71995}"/>
                </a:ext>
              </a:extLst>
            </p:cNvPr>
            <p:cNvSpPr>
              <a:spLocks/>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5">
              <a:extLst>
                <a:ext uri="{FF2B5EF4-FFF2-40B4-BE49-F238E27FC236}">
                  <a16:creationId xmlns:a16="http://schemas.microsoft.com/office/drawing/2014/main" id="{A3AD742C-2F80-4D13-8FAA-AAF5029B1B1D}"/>
                </a:ext>
              </a:extLst>
            </p:cNvPr>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
              <a:extLst>
                <a:ext uri="{FF2B5EF4-FFF2-40B4-BE49-F238E27FC236}">
                  <a16:creationId xmlns:a16="http://schemas.microsoft.com/office/drawing/2014/main" id="{D76A59A0-9661-45B4-A59E-67BB4CF1D281}"/>
                </a:ext>
              </a:extLst>
            </p:cNvPr>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7">
              <a:extLst>
                <a:ext uri="{FF2B5EF4-FFF2-40B4-BE49-F238E27FC236}">
                  <a16:creationId xmlns:a16="http://schemas.microsoft.com/office/drawing/2014/main" id="{B4821DAB-1B60-4230-BE63-407AC5FAD79B}"/>
                </a:ext>
              </a:extLst>
            </p:cNvPr>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8">
              <a:extLst>
                <a:ext uri="{FF2B5EF4-FFF2-40B4-BE49-F238E27FC236}">
                  <a16:creationId xmlns:a16="http://schemas.microsoft.com/office/drawing/2014/main" id="{C5AC0E9E-BB12-4161-8D0A-4A8595A7EA03}"/>
                </a:ext>
              </a:extLst>
            </p:cNvPr>
            <p:cNvSpPr>
              <a:spLocks/>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9">
              <a:extLst>
                <a:ext uri="{FF2B5EF4-FFF2-40B4-BE49-F238E27FC236}">
                  <a16:creationId xmlns:a16="http://schemas.microsoft.com/office/drawing/2014/main" id="{B378D1AC-E074-42FD-B1D0-713DE3720E20}"/>
                </a:ext>
              </a:extLst>
            </p:cNvPr>
            <p:cNvSpPr>
              <a:spLocks/>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0">
              <a:extLst>
                <a:ext uri="{FF2B5EF4-FFF2-40B4-BE49-F238E27FC236}">
                  <a16:creationId xmlns:a16="http://schemas.microsoft.com/office/drawing/2014/main" id="{C5DA82ED-3ECD-4FA4-9F4C-6545C0A2BC26}"/>
                </a:ext>
              </a:extLst>
            </p:cNvPr>
            <p:cNvSpPr>
              <a:spLocks/>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1">
              <a:extLst>
                <a:ext uri="{FF2B5EF4-FFF2-40B4-BE49-F238E27FC236}">
                  <a16:creationId xmlns:a16="http://schemas.microsoft.com/office/drawing/2014/main" id="{3625F474-44A0-4CC0-81F6-5C788F3EC0EE}"/>
                </a:ext>
              </a:extLst>
            </p:cNvPr>
            <p:cNvSpPr>
              <a:spLocks/>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
              <a:extLst>
                <a:ext uri="{FF2B5EF4-FFF2-40B4-BE49-F238E27FC236}">
                  <a16:creationId xmlns:a16="http://schemas.microsoft.com/office/drawing/2014/main" id="{05A431C0-2598-4F4C-A961-E209A1670F17}"/>
                </a:ext>
              </a:extLst>
            </p:cNvPr>
            <p:cNvSpPr>
              <a:spLocks/>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3">
              <a:extLst>
                <a:ext uri="{FF2B5EF4-FFF2-40B4-BE49-F238E27FC236}">
                  <a16:creationId xmlns:a16="http://schemas.microsoft.com/office/drawing/2014/main" id="{A37ED1E3-C823-4F16-ABC1-A7BDE5464449}"/>
                </a:ext>
              </a:extLst>
            </p:cNvPr>
            <p:cNvSpPr>
              <a:spLocks/>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4">
              <a:extLst>
                <a:ext uri="{FF2B5EF4-FFF2-40B4-BE49-F238E27FC236}">
                  <a16:creationId xmlns:a16="http://schemas.microsoft.com/office/drawing/2014/main" id="{F96E572C-4E18-4249-9487-3F26AA2AF77A}"/>
                </a:ext>
              </a:extLst>
            </p:cNvPr>
            <p:cNvSpPr>
              <a:spLocks/>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5">
              <a:extLst>
                <a:ext uri="{FF2B5EF4-FFF2-40B4-BE49-F238E27FC236}">
                  <a16:creationId xmlns:a16="http://schemas.microsoft.com/office/drawing/2014/main" id="{57A16712-7B4E-451A-9B45-A1E911342FAC}"/>
                </a:ext>
              </a:extLst>
            </p:cNvPr>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
              <a:extLst>
                <a:ext uri="{FF2B5EF4-FFF2-40B4-BE49-F238E27FC236}">
                  <a16:creationId xmlns:a16="http://schemas.microsoft.com/office/drawing/2014/main" id="{908305C9-E2C2-42A3-B5CC-5E79D350C9A6}"/>
                </a:ext>
              </a:extLst>
            </p:cNvPr>
            <p:cNvSpPr>
              <a:spLocks/>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7">
              <a:extLst>
                <a:ext uri="{FF2B5EF4-FFF2-40B4-BE49-F238E27FC236}">
                  <a16:creationId xmlns:a16="http://schemas.microsoft.com/office/drawing/2014/main" id="{FAB566F3-6EAA-4D56-BC65-4DE082604DAF}"/>
                </a:ext>
              </a:extLst>
            </p:cNvPr>
            <p:cNvSpPr>
              <a:spLocks/>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8">
              <a:extLst>
                <a:ext uri="{FF2B5EF4-FFF2-40B4-BE49-F238E27FC236}">
                  <a16:creationId xmlns:a16="http://schemas.microsoft.com/office/drawing/2014/main" id="{5FB0C4D2-ACFA-4FEC-B819-77E7BA63C5FF}"/>
                </a:ext>
              </a:extLst>
            </p:cNvPr>
            <p:cNvSpPr>
              <a:spLocks/>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9">
              <a:extLst>
                <a:ext uri="{FF2B5EF4-FFF2-40B4-BE49-F238E27FC236}">
                  <a16:creationId xmlns:a16="http://schemas.microsoft.com/office/drawing/2014/main" id="{FBF8DABA-5B43-46B8-9E57-F66E2CE4946E}"/>
                </a:ext>
              </a:extLst>
            </p:cNvPr>
            <p:cNvSpPr>
              <a:spLocks/>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0">
              <a:extLst>
                <a:ext uri="{FF2B5EF4-FFF2-40B4-BE49-F238E27FC236}">
                  <a16:creationId xmlns:a16="http://schemas.microsoft.com/office/drawing/2014/main" id="{45AF494C-8A70-4A9B-9AC4-3BB7908AC33C}"/>
                </a:ext>
              </a:extLst>
            </p:cNvPr>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1">
              <a:extLst>
                <a:ext uri="{FF2B5EF4-FFF2-40B4-BE49-F238E27FC236}">
                  <a16:creationId xmlns:a16="http://schemas.microsoft.com/office/drawing/2014/main" id="{2BBD13E6-4E76-41A3-9A1A-C1874D958122}"/>
                </a:ext>
              </a:extLst>
            </p:cNvPr>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2">
              <a:extLst>
                <a:ext uri="{FF2B5EF4-FFF2-40B4-BE49-F238E27FC236}">
                  <a16:creationId xmlns:a16="http://schemas.microsoft.com/office/drawing/2014/main" id="{497EDEAE-C20B-43D9-AAD6-778053296AD8}"/>
                </a:ext>
              </a:extLst>
            </p:cNvPr>
            <p:cNvSpPr>
              <a:spLocks/>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3">
              <a:extLst>
                <a:ext uri="{FF2B5EF4-FFF2-40B4-BE49-F238E27FC236}">
                  <a16:creationId xmlns:a16="http://schemas.microsoft.com/office/drawing/2014/main" id="{8E25A2F3-4FE6-4585-AE9B-8A2F8D0B4387}"/>
                </a:ext>
              </a:extLst>
            </p:cNvPr>
            <p:cNvSpPr>
              <a:spLocks/>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4">
              <a:extLst>
                <a:ext uri="{FF2B5EF4-FFF2-40B4-BE49-F238E27FC236}">
                  <a16:creationId xmlns:a16="http://schemas.microsoft.com/office/drawing/2014/main" id="{AA0AC95D-F55C-4682-AC54-B737EC99ED83}"/>
                </a:ext>
              </a:extLst>
            </p:cNvPr>
            <p:cNvSpPr>
              <a:spLocks/>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5">
              <a:extLst>
                <a:ext uri="{FF2B5EF4-FFF2-40B4-BE49-F238E27FC236}">
                  <a16:creationId xmlns:a16="http://schemas.microsoft.com/office/drawing/2014/main" id="{2FFD9BE1-D3DC-472D-A0BE-D85DA3E05113}"/>
                </a:ext>
              </a:extLst>
            </p:cNvPr>
            <p:cNvSpPr>
              <a:spLocks/>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6">
              <a:extLst>
                <a:ext uri="{FF2B5EF4-FFF2-40B4-BE49-F238E27FC236}">
                  <a16:creationId xmlns:a16="http://schemas.microsoft.com/office/drawing/2014/main" id="{749F8669-20EB-4F05-94AE-0643CC6429E9}"/>
                </a:ext>
              </a:extLst>
            </p:cNvPr>
            <p:cNvSpPr>
              <a:spLocks/>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7">
              <a:extLst>
                <a:ext uri="{FF2B5EF4-FFF2-40B4-BE49-F238E27FC236}">
                  <a16:creationId xmlns:a16="http://schemas.microsoft.com/office/drawing/2014/main" id="{03CBDA45-9C8E-40D4-B5F2-E2E3D1B4CB20}"/>
                </a:ext>
              </a:extLst>
            </p:cNvPr>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8">
              <a:extLst>
                <a:ext uri="{FF2B5EF4-FFF2-40B4-BE49-F238E27FC236}">
                  <a16:creationId xmlns:a16="http://schemas.microsoft.com/office/drawing/2014/main" id="{E109D5DD-0A47-4CB5-9167-8FA2B5407A3B}"/>
                </a:ext>
              </a:extLst>
            </p:cNvPr>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9">
              <a:extLst>
                <a:ext uri="{FF2B5EF4-FFF2-40B4-BE49-F238E27FC236}">
                  <a16:creationId xmlns:a16="http://schemas.microsoft.com/office/drawing/2014/main" id="{A22AE4D6-9012-4077-A81B-62F37DEF94E2}"/>
                </a:ext>
              </a:extLst>
            </p:cNvPr>
            <p:cNvSpPr>
              <a:spLocks/>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0">
              <a:extLst>
                <a:ext uri="{FF2B5EF4-FFF2-40B4-BE49-F238E27FC236}">
                  <a16:creationId xmlns:a16="http://schemas.microsoft.com/office/drawing/2014/main" id="{AA01EA6A-C359-430C-A2D0-726100F30FD9}"/>
                </a:ext>
              </a:extLst>
            </p:cNvPr>
            <p:cNvSpPr>
              <a:spLocks/>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1">
              <a:extLst>
                <a:ext uri="{FF2B5EF4-FFF2-40B4-BE49-F238E27FC236}">
                  <a16:creationId xmlns:a16="http://schemas.microsoft.com/office/drawing/2014/main" id="{EF645377-A4F1-4F33-AA3B-07DE0F08C17E}"/>
                </a:ext>
              </a:extLst>
            </p:cNvPr>
            <p:cNvSpPr>
              <a:spLocks/>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2">
              <a:extLst>
                <a:ext uri="{FF2B5EF4-FFF2-40B4-BE49-F238E27FC236}">
                  <a16:creationId xmlns:a16="http://schemas.microsoft.com/office/drawing/2014/main" id="{9F79818C-4436-4887-8042-1789E3859A5F}"/>
                </a:ext>
              </a:extLst>
            </p:cNvPr>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3">
              <a:extLst>
                <a:ext uri="{FF2B5EF4-FFF2-40B4-BE49-F238E27FC236}">
                  <a16:creationId xmlns:a16="http://schemas.microsoft.com/office/drawing/2014/main" id="{247C9001-A4F7-47FB-9716-C717D9CBB1B9}"/>
                </a:ext>
              </a:extLst>
            </p:cNvPr>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0010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F71CD-B2A5-48B8-A5D8-BA8BACC5FF8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D59C54-DC41-4B74-A2F8-7D251DFFEC25}"/>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DC6E34D-DEC9-4B69-B5A8-8D485DA100AC}"/>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B6A4B35-FF9B-45BF-A693-9630C87D92C2}"/>
              </a:ext>
            </a:extLst>
          </p:cNvPr>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2020/2/16</a:t>
            </a:fld>
            <a:endParaRPr lang="zh-CN" altLang="en-US"/>
          </a:p>
        </p:txBody>
      </p:sp>
      <p:sp>
        <p:nvSpPr>
          <p:cNvPr id="6" name="页脚占位符 5">
            <a:extLst>
              <a:ext uri="{FF2B5EF4-FFF2-40B4-BE49-F238E27FC236}">
                <a16:creationId xmlns:a16="http://schemas.microsoft.com/office/drawing/2014/main" id="{48DEBBC0-6F92-4E88-87CF-29FB3E6CD2B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411C3B8-C895-4B46-9F4F-29FD124416A9}"/>
              </a:ext>
            </a:extLst>
          </p:cNvPr>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extLst>
      <p:ext uri="{BB962C8B-B14F-4D97-AF65-F5344CB8AC3E}">
        <p14:creationId xmlns:p14="http://schemas.microsoft.com/office/powerpoint/2010/main" val="245959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14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4" r:id="rId5"/>
    <p:sldLayoutId id="2147483662" r:id="rId6"/>
    <p:sldLayoutId id="2147483660" r:id="rId7"/>
    <p:sldLayoutId id="214748366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17.tif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F66BC1-B0D4-4498-9704-04A67CAEBEAA}"/>
              </a:ext>
            </a:extLst>
          </p:cNvPr>
          <p:cNvSpPr txBox="1"/>
          <p:nvPr/>
        </p:nvSpPr>
        <p:spPr>
          <a:xfrm>
            <a:off x="734424" y="869504"/>
            <a:ext cx="10907641" cy="2699200"/>
          </a:xfrm>
          <a:prstGeom prst="rect">
            <a:avLst/>
          </a:prstGeom>
          <a:noFill/>
        </p:spPr>
        <p:txBody>
          <a:bodyPr wrap="square" rtlCol="0">
            <a:spAutoFit/>
          </a:bodyPr>
          <a:lstStyle/>
          <a:p>
            <a:pPr algn="ctr">
              <a:lnSpc>
                <a:spcPct val="150000"/>
              </a:lnSpc>
            </a:pPr>
            <a:r>
              <a:rPr lang="zh-CN" altLang="en-US" sz="6000" b="1" dirty="0" smtClean="0">
                <a:solidFill>
                  <a:schemeClr val="bg1"/>
                </a:solidFill>
                <a:latin typeface="微软雅黑" panose="020B0503020204020204" pitchFamily="34" charset="-122"/>
                <a:ea typeface="微软雅黑" panose="020B0503020204020204" pitchFamily="34" charset="-122"/>
              </a:rPr>
              <a:t>区块链原理与技术</a:t>
            </a:r>
            <a:endParaRPr lang="en-US" altLang="zh-CN" sz="60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endParaRPr lang="en-US" altLang="zh-CN" sz="6000" b="1" dirty="0">
              <a:solidFill>
                <a:schemeClr val="bg1"/>
              </a:solidFill>
              <a:latin typeface="微软雅黑" panose="020B0503020204020204" pitchFamily="34" charset="-122"/>
              <a:ea typeface="微软雅黑" panose="020B0503020204020204" pitchFamily="34" charset="-122"/>
            </a:endParaRPr>
          </a:p>
        </p:txBody>
      </p:sp>
      <p:sp>
        <p:nvSpPr>
          <p:cNvPr id="3" name="Rectangle 3" descr="Rectangle: Click to edit Master text styles&#10;Second level&#10;Third level&#10;Fourth level&#10;Fifth level"/>
          <p:cNvSpPr txBox="1">
            <a:spLocks noChangeArrowheads="1"/>
          </p:cNvSpPr>
          <p:nvPr/>
        </p:nvSpPr>
        <p:spPr>
          <a:xfrm>
            <a:off x="2904084" y="5249850"/>
            <a:ext cx="6400800" cy="1171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dirty="0" smtClean="0">
                <a:solidFill>
                  <a:schemeClr val="accent1"/>
                </a:solidFill>
              </a:rPr>
              <a:t>孔兰菊</a:t>
            </a:r>
            <a:endParaRPr lang="en-US" altLang="zh-CN" dirty="0" smtClean="0">
              <a:solidFill>
                <a:schemeClr val="accent1"/>
              </a:solidFill>
            </a:endParaRPr>
          </a:p>
          <a:p>
            <a:pPr marL="0" indent="0" algn="ctr">
              <a:buFont typeface="Wingdings" panose="05000000000000000000" pitchFamily="2" charset="2"/>
              <a:buNone/>
            </a:pPr>
            <a:r>
              <a:rPr lang="en-US" altLang="zh-CN" dirty="0" smtClean="0">
                <a:solidFill>
                  <a:schemeClr val="accent1"/>
                </a:solidFill>
                <a:latin typeface="Times New Roman" panose="02020603050405020304" pitchFamily="18" charset="0"/>
              </a:rPr>
              <a:t>klj@sdu.edu.cn</a:t>
            </a:r>
          </a:p>
          <a:p>
            <a:pPr marL="0" indent="0" algn="ctr">
              <a:buFont typeface="Wingdings" panose="05000000000000000000" pitchFamily="2" charset="2"/>
              <a:buNone/>
            </a:pPr>
            <a:endParaRPr lang="en-US" altLang="zh-CN" dirty="0" smtClean="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586936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3. </a:t>
            </a:r>
            <a:r>
              <a:rPr lang="zh-CN" altLang="en-US" sz="2400" b="1" dirty="0" smtClean="0"/>
              <a:t>“中心化”的缺陷</a:t>
            </a:r>
            <a:endParaRPr lang="zh-CN" altLang="en-US" sz="2400" b="1" dirty="0"/>
          </a:p>
        </p:txBody>
      </p:sp>
      <p:sp>
        <p:nvSpPr>
          <p:cNvPr id="3" name="文本框 2"/>
          <p:cNvSpPr txBox="1"/>
          <p:nvPr/>
        </p:nvSpPr>
        <p:spPr>
          <a:xfrm>
            <a:off x="471054" y="1001992"/>
            <a:ext cx="11166764" cy="5909310"/>
          </a:xfrm>
          <a:prstGeom prst="rect">
            <a:avLst/>
          </a:prstGeom>
          <a:noFill/>
        </p:spPr>
        <p:txBody>
          <a:bodyPr wrap="square" rtlCol="0">
            <a:spAutoFit/>
          </a:bodyPr>
          <a:lstStyle/>
          <a:p>
            <a:pPr>
              <a:lnSpc>
                <a:spcPct val="150000"/>
              </a:lnSpc>
            </a:pP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    对于</a:t>
            </a:r>
            <a:r>
              <a:rPr lang="zh-CN" altLang="en-US" dirty="0">
                <a:solidFill>
                  <a:schemeClr val="accent5">
                    <a:lumMod val="10000"/>
                  </a:schemeClr>
                </a:solidFill>
                <a:latin typeface="华文楷体" panose="02010600040101010101" pitchFamily="2" charset="-122"/>
                <a:ea typeface="华文楷体" panose="02010600040101010101" pitchFamily="2" charset="-122"/>
              </a:rPr>
              <a:t>数字货币来说，数字化内容容易被复制，数字货币持有人可以将同一份货币发给多个</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接收者</a:t>
            </a:r>
            <a:r>
              <a:rPr lang="zh-CN" altLang="en-US" dirty="0">
                <a:solidFill>
                  <a:schemeClr val="accent5">
                    <a:lumMod val="10000"/>
                  </a:schemeClr>
                </a:solidFill>
                <a:latin typeface="华文楷体" panose="02010600040101010101" pitchFamily="2" charset="-122"/>
                <a:ea typeface="华文楷体" panose="02010600040101010101" pitchFamily="2" charset="-122"/>
              </a:rPr>
              <a:t>，这种攻击称为“</a:t>
            </a:r>
            <a:r>
              <a:rPr lang="zh-CN" altLang="en-US" b="1" dirty="0">
                <a:solidFill>
                  <a:schemeClr val="accent5">
                    <a:lumMod val="10000"/>
                  </a:schemeClr>
                </a:solidFill>
                <a:latin typeface="华文楷体" panose="02010600040101010101" pitchFamily="2" charset="-122"/>
                <a:ea typeface="华文楷体" panose="02010600040101010101" pitchFamily="2" charset="-122"/>
              </a:rPr>
              <a:t>双重支付攻击</a:t>
            </a:r>
            <a:r>
              <a:rPr lang="zh-CN" altLang="en-US" dirty="0">
                <a:solidFill>
                  <a:schemeClr val="accent5">
                    <a:lumMod val="10000"/>
                  </a:schemeClr>
                </a:solidFill>
                <a:latin typeface="华文楷体" panose="02010600040101010101" pitchFamily="2" charset="-122"/>
                <a:ea typeface="华文楷体" panose="02010600040101010101" pitchFamily="2" charset="-122"/>
              </a:rPr>
              <a:t>” 。</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 </a:t>
            </a:r>
            <a:br>
              <a:rPr lang="zh-CN" altLang="en-US" sz="2400" dirty="0">
                <a:solidFill>
                  <a:schemeClr val="accent5">
                    <a:lumMod val="10000"/>
                  </a:schemeClr>
                </a:solidFill>
                <a:latin typeface="华文楷体" panose="02010600040101010101" pitchFamily="2" charset="-122"/>
                <a:ea typeface="华文楷体" panose="02010600040101010101" pitchFamily="2" charset="-122"/>
              </a:rPr>
            </a:b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   </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银行</a:t>
            </a:r>
            <a:r>
              <a:rPr lang="zh-CN" altLang="en-US" dirty="0">
                <a:solidFill>
                  <a:schemeClr val="accent5">
                    <a:lumMod val="10000"/>
                  </a:schemeClr>
                </a:solidFill>
                <a:latin typeface="华文楷体" panose="02010600040101010101" pitchFamily="2" charset="-122"/>
                <a:ea typeface="华文楷体" panose="02010600040101010101" pitchFamily="2" charset="-122"/>
              </a:rPr>
              <a:t>中的货币实际上也是数字化的，因为通过电子账号里面的</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数字记录</a:t>
            </a:r>
            <a:r>
              <a:rPr lang="zh-CN" altLang="en-US" dirty="0">
                <a:solidFill>
                  <a:schemeClr val="accent5">
                    <a:lumMod val="10000"/>
                  </a:schemeClr>
                </a:solidFill>
                <a:latin typeface="华文楷体" panose="02010600040101010101" pitchFamily="2" charset="-122"/>
                <a:ea typeface="华文楷体" panose="02010600040101010101" pitchFamily="2" charset="-122"/>
              </a:rPr>
              <a:t>了客户的资产 。 说的没错，有人称这种电子货币模式为 ，“数字货币 </a:t>
            </a:r>
            <a:r>
              <a:rPr lang="en-US" altLang="zh-CN" dirty="0" smtClean="0">
                <a:solidFill>
                  <a:schemeClr val="accent5">
                    <a:lumMod val="10000"/>
                  </a:schemeClr>
                </a:solidFill>
                <a:latin typeface="华文楷体" panose="02010600040101010101" pitchFamily="2" charset="-122"/>
                <a:ea typeface="华文楷体" panose="02010600040101010101" pitchFamily="2" charset="-122"/>
              </a:rPr>
              <a:t>1.</a:t>
            </a:r>
            <a:r>
              <a:rPr lang="en-US" altLang="zh-CN" dirty="0">
                <a:solidFill>
                  <a:schemeClr val="accent5">
                    <a:lumMod val="10000"/>
                  </a:schemeClr>
                </a:solidFill>
                <a:latin typeface="华文楷体" panose="02010600040101010101" pitchFamily="2" charset="-122"/>
                <a:ea typeface="华文楷体" panose="02010600040101010101" pitchFamily="2" charset="-122"/>
              </a:rPr>
              <a:t>0</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a:t>
            </a:r>
            <a:r>
              <a:rPr lang="zh-CN" altLang="en-US" dirty="0">
                <a:solidFill>
                  <a:schemeClr val="accent5">
                    <a:lumMod val="10000"/>
                  </a:schemeClr>
                </a:solidFill>
                <a:latin typeface="华文楷体" panose="02010600040101010101" pitchFamily="2" charset="-122"/>
                <a:ea typeface="华文楷体" panose="02010600040101010101" pitchFamily="2" charset="-122"/>
              </a:rPr>
              <a:t>，它实际上</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依赖于</a:t>
            </a:r>
            <a:r>
              <a:rPr lang="zh-CN" altLang="en-US" dirty="0">
                <a:solidFill>
                  <a:schemeClr val="accent5">
                    <a:lumMod val="10000"/>
                  </a:schemeClr>
                </a:solidFill>
                <a:latin typeface="华文楷体" panose="02010600040101010101" pitchFamily="2" charset="-122"/>
                <a:ea typeface="华文楷体" panose="02010600040101010101" pitchFamily="2" charset="-122"/>
              </a:rPr>
              <a:t>一个前提：</a:t>
            </a:r>
            <a:r>
              <a:rPr lang="zh-CN" altLang="en-US" b="1" dirty="0">
                <a:solidFill>
                  <a:schemeClr val="accent5">
                    <a:lumMod val="10000"/>
                  </a:schemeClr>
                </a:solidFill>
                <a:latin typeface="华文楷体" panose="02010600040101010101" pitchFamily="2" charset="-122"/>
                <a:ea typeface="华文楷体" panose="02010600040101010101" pitchFamily="2" charset="-122"/>
              </a:rPr>
              <a:t>假定存在一个安全可靠的第三方记账机构负责记账，这个机构负责所有的</a:t>
            </a:r>
            <a:r>
              <a:rPr lang="zh-CN" altLang="en-US" b="1" dirty="0" smtClean="0">
                <a:solidFill>
                  <a:schemeClr val="accent5">
                    <a:lumMod val="10000"/>
                  </a:schemeClr>
                </a:solidFill>
                <a:latin typeface="华文楷体" panose="02010600040101010101" pitchFamily="2" charset="-122"/>
                <a:ea typeface="华文楷体" panose="02010600040101010101" pitchFamily="2" charset="-122"/>
              </a:rPr>
              <a:t>担保环节</a:t>
            </a:r>
            <a:r>
              <a:rPr lang="zh-CN" altLang="en-US" b="1" dirty="0">
                <a:solidFill>
                  <a:schemeClr val="accent5">
                    <a:lumMod val="10000"/>
                  </a:schemeClr>
                </a:solidFill>
                <a:latin typeface="华文楷体" panose="02010600040101010101" pitchFamily="2" charset="-122"/>
                <a:ea typeface="华文楷体" panose="02010600040101010101" pitchFamily="2" charset="-122"/>
              </a:rPr>
              <a:t>，最终完成交易 。</a:t>
            </a:r>
            <a:r>
              <a:rPr lang="zh-CN" altLang="en-US" dirty="0">
                <a:solidFill>
                  <a:schemeClr val="accent5">
                    <a:lumMod val="10000"/>
                  </a:schemeClr>
                </a:solidFill>
                <a:latin typeface="华文楷体" panose="02010600040101010101" pitchFamily="2" charset="-122"/>
                <a:ea typeface="华文楷体" panose="02010600040101010101" pitchFamily="2" charset="-122"/>
              </a:rPr>
              <a:t/>
            </a:r>
            <a:br>
              <a:rPr lang="zh-CN" altLang="en-US" dirty="0">
                <a:solidFill>
                  <a:schemeClr val="accent5">
                    <a:lumMod val="10000"/>
                  </a:schemeClr>
                </a:solidFill>
                <a:latin typeface="华文楷体" panose="02010600040101010101" pitchFamily="2" charset="-122"/>
                <a:ea typeface="华文楷体" panose="02010600040101010101" pitchFamily="2" charset="-122"/>
              </a:rPr>
            </a:b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    但是</a:t>
            </a:r>
            <a:r>
              <a:rPr lang="zh-CN" altLang="en-US" dirty="0">
                <a:solidFill>
                  <a:schemeClr val="accent5">
                    <a:lumMod val="10000"/>
                  </a:schemeClr>
                </a:solidFill>
                <a:latin typeface="华文楷体" panose="02010600040101010101" pitchFamily="2" charset="-122"/>
                <a:ea typeface="华文楷体" panose="02010600040101010101" pitchFamily="2" charset="-122"/>
              </a:rPr>
              <a:t>，很多时候很难找到一个安全可靠</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的第三</a:t>
            </a:r>
            <a:r>
              <a:rPr lang="zh-CN" altLang="en-US" dirty="0">
                <a:solidFill>
                  <a:schemeClr val="accent5">
                    <a:lumMod val="10000"/>
                  </a:schemeClr>
                </a:solidFill>
                <a:latin typeface="华文楷体" panose="02010600040101010101" pitchFamily="2" charset="-122"/>
                <a:ea typeface="华文楷体" panose="02010600040101010101" pitchFamily="2" charset="-122"/>
              </a:rPr>
              <a:t>方记账机构来充当这个中心管控的角色 </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。如：</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发生贸易的两国可能缺乏足够的外汇储备用以</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支付</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汇率的变化等导致双方对合同有不同</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意见</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网络上的匿名双方进行直接买卖而不通过电子商务</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平台</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交易的两个机构彼此互不信任，找不到双方都认可的第三方</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担保</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使用第三方担保系统，但某些时候可能无法</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连接</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第三方的系统可能会出现故障或受到篡改</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攻击</a:t>
            </a:r>
            <a:endParaRPr lang="en-US" altLang="zh-CN" dirty="0" smtClean="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en-US" altLang="zh-CN" dirty="0" smtClean="0">
                <a:solidFill>
                  <a:schemeClr val="accent5">
                    <a:lumMod val="10000"/>
                  </a:schemeClr>
                </a:solidFill>
                <a:latin typeface="华文楷体" panose="02010600040101010101" pitchFamily="2" charset="-122"/>
                <a:ea typeface="华文楷体" panose="02010600040101010101" pitchFamily="2" charset="-122"/>
              </a:rPr>
              <a:t>......</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 </a:t>
            </a: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94409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4. </a:t>
            </a:r>
            <a:r>
              <a:rPr lang="zh-CN" altLang="en-US" sz="2400" b="1" dirty="0" smtClean="0"/>
              <a:t>“去中心化”的技术难关</a:t>
            </a:r>
            <a:endParaRPr lang="zh-CN" altLang="en-US" sz="2400" b="1" dirty="0"/>
          </a:p>
        </p:txBody>
      </p:sp>
      <p:sp>
        <p:nvSpPr>
          <p:cNvPr id="3" name="文本框 2"/>
          <p:cNvSpPr txBox="1"/>
          <p:nvPr/>
        </p:nvSpPr>
        <p:spPr>
          <a:xfrm>
            <a:off x="627808" y="1204018"/>
            <a:ext cx="11166764" cy="1892826"/>
          </a:xfrm>
          <a:prstGeom prst="rect">
            <a:avLst/>
          </a:prstGeom>
          <a:noFill/>
        </p:spPr>
        <p:txBody>
          <a:bodyPr wrap="square" rtlCol="0">
            <a:spAutoFit/>
          </a:bodyPr>
          <a:lstStyle/>
          <a:p>
            <a:pPr>
              <a:lnSpc>
                <a:spcPct val="150000"/>
              </a:lnSpc>
            </a:pPr>
            <a:r>
              <a:rPr lang="zh-CN" altLang="en-US" dirty="0" smtClean="0">
                <a:solidFill>
                  <a:schemeClr val="accent5">
                    <a:lumMod val="10000"/>
                  </a:schemeClr>
                </a:solidFill>
              </a:rPr>
              <a:t>    在</a:t>
            </a:r>
            <a:r>
              <a:rPr lang="zh-CN" altLang="en-US" dirty="0">
                <a:solidFill>
                  <a:schemeClr val="accent5">
                    <a:lumMod val="10000"/>
                  </a:schemeClr>
                </a:solidFill>
              </a:rPr>
              <a:t>“去中心化”的场景下，实现数字货币存在如下几个难题： </a:t>
            </a:r>
            <a:endParaRPr lang="en-US" altLang="zh-CN" dirty="0">
              <a:solidFill>
                <a:schemeClr val="accent5">
                  <a:lumMod val="10000"/>
                </a:schemeClr>
              </a:solidFill>
            </a:endParaRPr>
          </a:p>
          <a:p>
            <a:pPr marL="742950" lvl="1" indent="-285750">
              <a:lnSpc>
                <a:spcPct val="150000"/>
              </a:lnSpc>
              <a:buFont typeface="Wingdings" panose="05000000000000000000" pitchFamily="2" charset="2"/>
              <a:buChar char="p"/>
            </a:pPr>
            <a:r>
              <a:rPr lang="zh-CN" altLang="en-US" b="1" dirty="0" smtClean="0">
                <a:solidFill>
                  <a:schemeClr val="accent5">
                    <a:lumMod val="10000"/>
                  </a:schemeClr>
                </a:solidFill>
              </a:rPr>
              <a:t>货币</a:t>
            </a:r>
            <a:r>
              <a:rPr lang="zh-CN" altLang="en-US" b="1" dirty="0">
                <a:solidFill>
                  <a:schemeClr val="accent5">
                    <a:lumMod val="10000"/>
                  </a:schemeClr>
                </a:solidFill>
              </a:rPr>
              <a:t>的防伪</a:t>
            </a:r>
            <a:r>
              <a:rPr lang="zh-CN" altLang="en-US" dirty="0">
                <a:solidFill>
                  <a:schemeClr val="accent5">
                    <a:lumMod val="10000"/>
                  </a:schemeClr>
                </a:solidFill>
              </a:rPr>
              <a:t>：谁来负责对货币的真伪进行</a:t>
            </a:r>
            <a:r>
              <a:rPr lang="zh-CN" altLang="en-US" dirty="0" smtClean="0">
                <a:solidFill>
                  <a:schemeClr val="accent5">
                    <a:lumMod val="10000"/>
                  </a:schemeClr>
                </a:solidFill>
              </a:rPr>
              <a:t>鉴定</a:t>
            </a:r>
            <a:endParaRPr lang="en-US" altLang="zh-CN" dirty="0" smtClean="0">
              <a:solidFill>
                <a:schemeClr val="accent5">
                  <a:lumMod val="10000"/>
                </a:schemeClr>
              </a:solidFill>
            </a:endParaRPr>
          </a:p>
          <a:p>
            <a:pPr marL="742950" lvl="1" indent="-285750">
              <a:lnSpc>
                <a:spcPct val="150000"/>
              </a:lnSpc>
              <a:buFont typeface="Wingdings" panose="05000000000000000000" pitchFamily="2" charset="2"/>
              <a:buChar char="p"/>
            </a:pPr>
            <a:r>
              <a:rPr lang="zh-CN" altLang="en-US" b="1" dirty="0" smtClean="0">
                <a:solidFill>
                  <a:schemeClr val="accent5">
                    <a:lumMod val="10000"/>
                  </a:schemeClr>
                </a:solidFill>
              </a:rPr>
              <a:t>货币</a:t>
            </a:r>
            <a:r>
              <a:rPr lang="zh-CN" altLang="en-US" b="1" dirty="0">
                <a:solidFill>
                  <a:schemeClr val="accent5">
                    <a:lumMod val="10000"/>
                  </a:schemeClr>
                </a:solidFill>
              </a:rPr>
              <a:t>的交易</a:t>
            </a:r>
            <a:r>
              <a:rPr lang="zh-CN" altLang="en-US" dirty="0">
                <a:solidFill>
                  <a:schemeClr val="accent5">
                    <a:lumMod val="10000"/>
                  </a:schemeClr>
                </a:solidFill>
              </a:rPr>
              <a:t>：如何确保货币从一方安全转移到另外</a:t>
            </a:r>
            <a:r>
              <a:rPr lang="zh-CN" altLang="en-US" dirty="0" smtClean="0">
                <a:solidFill>
                  <a:schemeClr val="accent5">
                    <a:lumMod val="10000"/>
                  </a:schemeClr>
                </a:solidFill>
              </a:rPr>
              <a:t>一方</a:t>
            </a:r>
            <a:endParaRPr lang="en-US" altLang="zh-CN" dirty="0" smtClean="0">
              <a:solidFill>
                <a:schemeClr val="accent5">
                  <a:lumMod val="10000"/>
                </a:schemeClr>
              </a:solidFill>
            </a:endParaRPr>
          </a:p>
          <a:p>
            <a:pPr marL="742950" lvl="1" indent="-285750">
              <a:lnSpc>
                <a:spcPct val="150000"/>
              </a:lnSpc>
              <a:buFont typeface="Wingdings" panose="05000000000000000000" pitchFamily="2" charset="2"/>
              <a:buChar char="p"/>
            </a:pPr>
            <a:r>
              <a:rPr lang="zh-CN" altLang="en-US" b="1" dirty="0" smtClean="0">
                <a:solidFill>
                  <a:schemeClr val="accent5">
                    <a:lumMod val="10000"/>
                  </a:schemeClr>
                </a:solidFill>
              </a:rPr>
              <a:t>避免</a:t>
            </a:r>
            <a:r>
              <a:rPr lang="zh-CN" altLang="en-US" b="1" dirty="0">
                <a:solidFill>
                  <a:schemeClr val="accent5">
                    <a:lumMod val="10000"/>
                  </a:schemeClr>
                </a:solidFill>
              </a:rPr>
              <a:t>双重支付</a:t>
            </a:r>
            <a:r>
              <a:rPr lang="zh-CN" altLang="en-US" dirty="0">
                <a:solidFill>
                  <a:schemeClr val="accent5">
                    <a:lumMod val="10000"/>
                  </a:schemeClr>
                </a:solidFill>
              </a:rPr>
              <a:t>：如何避免同一份货币支付给多个接收者 </a:t>
            </a:r>
            <a:r>
              <a:rPr lang="zh-CN" altLang="en-US" sz="2400" dirty="0" smtClean="0">
                <a:solidFill>
                  <a:schemeClr val="accent5">
                    <a:lumMod val="10000"/>
                  </a:schemeClr>
                </a:solidFill>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627808" y="3853544"/>
            <a:ext cx="11038115" cy="1758302"/>
          </a:xfrm>
          <a:prstGeom prst="rect">
            <a:avLst/>
          </a:prstGeom>
          <a:noFill/>
        </p:spPr>
        <p:txBody>
          <a:bodyPr wrap="square" rtlCol="0">
            <a:spAutoFit/>
          </a:bodyPr>
          <a:lstStyle/>
          <a:p>
            <a:pPr>
              <a:lnSpc>
                <a:spcPct val="150000"/>
              </a:lnSpc>
            </a:pPr>
            <a:r>
              <a:rPr lang="zh-CN" altLang="en-US" sz="2000" b="1" dirty="0">
                <a:solidFill>
                  <a:schemeClr val="accent5">
                    <a:lumMod val="10000"/>
                  </a:schemeClr>
                </a:solidFill>
              </a:rPr>
              <a:t>思考：</a:t>
            </a:r>
            <a:endParaRPr lang="en-US" altLang="zh-CN" sz="2000" b="1" dirty="0">
              <a:solidFill>
                <a:schemeClr val="accent5">
                  <a:lumMod val="10000"/>
                </a:schemeClr>
              </a:solidFill>
            </a:endParaRPr>
          </a:p>
          <a:p>
            <a:pPr>
              <a:lnSpc>
                <a:spcPct val="150000"/>
              </a:lnSpc>
            </a:pPr>
            <a:r>
              <a:rPr lang="en-US" altLang="zh-CN" dirty="0">
                <a:solidFill>
                  <a:schemeClr val="accent5">
                    <a:lumMod val="10000"/>
                  </a:schemeClr>
                </a:solidFill>
              </a:rPr>
              <a:t>    </a:t>
            </a:r>
            <a:r>
              <a:rPr lang="zh-CN" altLang="en-US" dirty="0">
                <a:solidFill>
                  <a:schemeClr val="accent5">
                    <a:lumMod val="10000"/>
                  </a:schemeClr>
                </a:solidFill>
              </a:rPr>
              <a:t>在不存在第三方记账机构的情况下，实现一个数字货币系统的挑战着实不小 。能否通过技术创新来解决这个难题呢？ </a:t>
            </a:r>
            <a:r>
              <a:rPr lang="zh-CN" altLang="en-US" dirty="0"/>
              <a:t/>
            </a:r>
            <a:br>
              <a:rPr lang="zh-CN" altLang="en-US" dirty="0"/>
            </a:br>
            <a:endParaRPr lang="zh-CN" altLang="en-US" dirty="0"/>
          </a:p>
        </p:txBody>
      </p:sp>
    </p:spTree>
    <p:extLst>
      <p:ext uri="{BB962C8B-B14F-4D97-AF65-F5344CB8AC3E}">
        <p14:creationId xmlns:p14="http://schemas.microsoft.com/office/powerpoint/2010/main" val="2788352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smtClean="0"/>
              <a:t>1.2 </a:t>
            </a:r>
            <a:r>
              <a:rPr lang="zh-CN" altLang="en-US" sz="6000" dirty="0" smtClean="0"/>
              <a:t>站在巨人的肩膀上</a:t>
            </a:r>
            <a:endParaRPr lang="zh-CN" altLang="en-US" sz="6000" dirty="0"/>
          </a:p>
        </p:txBody>
      </p:sp>
    </p:spTree>
    <p:extLst>
      <p:ext uri="{BB962C8B-B14F-4D97-AF65-F5344CB8AC3E}">
        <p14:creationId xmlns:p14="http://schemas.microsoft.com/office/powerpoint/2010/main" val="2736674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6795" y="396636"/>
            <a:ext cx="8104909" cy="461665"/>
          </a:xfrm>
          <a:prstGeom prst="rect">
            <a:avLst/>
          </a:prstGeom>
          <a:noFill/>
        </p:spPr>
        <p:txBody>
          <a:bodyPr wrap="square" rtlCol="0">
            <a:spAutoFit/>
          </a:bodyPr>
          <a:lstStyle/>
          <a:p>
            <a:r>
              <a:rPr lang="zh-CN" altLang="en-US" sz="2400" b="1" dirty="0" smtClean="0"/>
              <a:t>数字货币的演进</a:t>
            </a:r>
            <a:endParaRPr lang="zh-CN" altLang="en-US" sz="2400" b="1" dirty="0"/>
          </a:p>
        </p:txBody>
      </p:sp>
      <p:cxnSp>
        <p:nvCxnSpPr>
          <p:cNvPr id="6" name="直接连接符 5"/>
          <p:cNvCxnSpPr/>
          <p:nvPr/>
        </p:nvCxnSpPr>
        <p:spPr>
          <a:xfrm flipH="1">
            <a:off x="5549260" y="858301"/>
            <a:ext cx="28580" cy="5437996"/>
          </a:xfrm>
          <a:prstGeom prst="line">
            <a:avLst/>
          </a:prstGeom>
        </p:spPr>
        <p:style>
          <a:lnRef idx="1">
            <a:schemeClr val="dk1"/>
          </a:lnRef>
          <a:fillRef idx="0">
            <a:schemeClr val="dk1"/>
          </a:fillRef>
          <a:effectRef idx="0">
            <a:schemeClr val="dk1"/>
          </a:effectRef>
          <a:fontRef idx="minor">
            <a:schemeClr val="tx1"/>
          </a:fontRef>
        </p:style>
      </p:cxnSp>
      <p:sp>
        <p:nvSpPr>
          <p:cNvPr id="8" name="椭圆 7"/>
          <p:cNvSpPr/>
          <p:nvPr/>
        </p:nvSpPr>
        <p:spPr>
          <a:xfrm>
            <a:off x="5348013" y="1179454"/>
            <a:ext cx="459654" cy="45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p:cNvSpPr/>
          <p:nvPr/>
        </p:nvSpPr>
        <p:spPr>
          <a:xfrm>
            <a:off x="5348013" y="2756422"/>
            <a:ext cx="459654" cy="45486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p:cNvSpPr/>
          <p:nvPr/>
        </p:nvSpPr>
        <p:spPr>
          <a:xfrm>
            <a:off x="5348013" y="3764660"/>
            <a:ext cx="459654" cy="45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椭圆 11"/>
          <p:cNvSpPr/>
          <p:nvPr/>
        </p:nvSpPr>
        <p:spPr>
          <a:xfrm>
            <a:off x="5348013" y="5499229"/>
            <a:ext cx="459654" cy="45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圆角矩形标注 12"/>
          <p:cNvSpPr/>
          <p:nvPr/>
        </p:nvSpPr>
        <p:spPr>
          <a:xfrm rot="5400000">
            <a:off x="8257121" y="-939068"/>
            <a:ext cx="1673690" cy="5268428"/>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文本框 14"/>
          <p:cNvSpPr txBox="1"/>
          <p:nvPr/>
        </p:nvSpPr>
        <p:spPr>
          <a:xfrm>
            <a:off x="6609806" y="979714"/>
            <a:ext cx="5118374" cy="1754326"/>
          </a:xfrm>
          <a:prstGeom prst="rect">
            <a:avLst/>
          </a:prstGeom>
          <a:noFill/>
        </p:spPr>
        <p:txBody>
          <a:bodyPr wrap="square" rtlCol="0">
            <a:spAutoFit/>
          </a:bodyPr>
          <a:lstStyle/>
          <a:p>
            <a:r>
              <a:rPr lang="en-US" altLang="zh-CN" dirty="0" smtClean="0">
                <a:solidFill>
                  <a:schemeClr val="accent5">
                    <a:lumMod val="10000"/>
                  </a:schemeClr>
                </a:solidFill>
                <a:latin typeface="华文楷体" panose="02010600040101010101" pitchFamily="2" charset="-122"/>
                <a:ea typeface="华文楷体" panose="02010600040101010101" pitchFamily="2" charset="-122"/>
              </a:rPr>
              <a:t>1983</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年，</a:t>
            </a:r>
            <a:r>
              <a:rPr lang="en-US" altLang="zh-CN" dirty="0">
                <a:solidFill>
                  <a:schemeClr val="accent5">
                    <a:lumMod val="10000"/>
                  </a:schemeClr>
                </a:solidFill>
                <a:latin typeface="华文楷体" panose="02010600040101010101" pitchFamily="2" charset="-122"/>
                <a:ea typeface="华文楷体" panose="02010600040101010101" pitchFamily="2" charset="-122"/>
              </a:rPr>
              <a:t>e-Cash </a:t>
            </a:r>
            <a:r>
              <a:rPr lang="zh-CN" altLang="en-US" dirty="0">
                <a:solidFill>
                  <a:schemeClr val="accent5">
                    <a:lumMod val="10000"/>
                  </a:schemeClr>
                </a:solidFill>
                <a:latin typeface="华文楷体" panose="02010600040101010101" pitchFamily="2" charset="-122"/>
                <a:ea typeface="华文楷体" panose="02010600040101010101" pitchFamily="2" charset="-122"/>
              </a:rPr>
              <a:t>系统是首个匿名化的数字加密</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货币</a:t>
            </a:r>
            <a:r>
              <a:rPr lang="zh-CN" altLang="en-US" dirty="0">
                <a:solidFill>
                  <a:schemeClr val="accent5">
                    <a:lumMod val="10000"/>
                  </a:schemeClr>
                </a:solidFill>
                <a:latin typeface="华文楷体" panose="02010600040101010101" pitchFamily="2" charset="-122"/>
                <a:ea typeface="华文楷体" panose="02010600040101010101" pitchFamily="2" charset="-122"/>
              </a:rPr>
              <a:t>，</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基于 </a:t>
            </a:r>
            <a:r>
              <a:rPr lang="en-US" altLang="zh-CN" dirty="0">
                <a:solidFill>
                  <a:schemeClr val="accent5">
                    <a:lumMod val="10000"/>
                  </a:schemeClr>
                </a:solidFill>
                <a:latin typeface="华文楷体" panose="02010600040101010101" pitchFamily="2" charset="-122"/>
                <a:ea typeface="华文楷体" panose="02010600040101010101" pitchFamily="2" charset="-122"/>
              </a:rPr>
              <a:t>David </a:t>
            </a:r>
            <a:r>
              <a:rPr lang="en-US" altLang="zh-CN" dirty="0" err="1">
                <a:solidFill>
                  <a:schemeClr val="accent5">
                    <a:lumMod val="10000"/>
                  </a:schemeClr>
                </a:solidFill>
                <a:latin typeface="华文楷体" panose="02010600040101010101" pitchFamily="2" charset="-122"/>
                <a:ea typeface="华文楷体" panose="02010600040101010101" pitchFamily="2" charset="-122"/>
              </a:rPr>
              <a:t>Chaum</a:t>
            </a:r>
            <a:r>
              <a:rPr lang="en-US" altLang="zh-CN" dirty="0">
                <a:solidFill>
                  <a:schemeClr val="accent5">
                    <a:lumMod val="10000"/>
                  </a:schemeClr>
                </a:solidFill>
                <a:latin typeface="华文楷体" panose="02010600040101010101" pitchFamily="2" charset="-122"/>
                <a:ea typeface="华文楷体" panose="02010600040101010101" pitchFamily="2" charset="-122"/>
              </a:rPr>
              <a:t> </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自己</a:t>
            </a:r>
            <a:r>
              <a:rPr lang="zh-CN" altLang="en-US" dirty="0">
                <a:solidFill>
                  <a:schemeClr val="accent5">
                    <a:lumMod val="10000"/>
                  </a:schemeClr>
                </a:solidFill>
                <a:latin typeface="华文楷体" panose="02010600040101010101" pitchFamily="2" charset="-122"/>
                <a:ea typeface="华文楷体" panose="02010600040101010101" pitchFamily="2" charset="-122"/>
              </a:rPr>
              <a:t>发明的盲签名技术，曾被应用于部分银行的小额支付系统中 。 </a:t>
            </a:r>
            <a:r>
              <a:rPr lang="en-US" altLang="zh-CN" dirty="0">
                <a:solidFill>
                  <a:schemeClr val="accent5">
                    <a:lumMod val="10000"/>
                  </a:schemeClr>
                </a:solidFill>
                <a:latin typeface="华文楷体" panose="02010600040101010101" pitchFamily="2" charset="-122"/>
                <a:ea typeface="华文楷体" panose="02010600040101010101" pitchFamily="2" charset="-122"/>
              </a:rPr>
              <a:t>e-Cash </a:t>
            </a:r>
            <a:r>
              <a:rPr lang="zh-CN" altLang="en-US" dirty="0">
                <a:solidFill>
                  <a:schemeClr val="accent5">
                    <a:lumMod val="10000"/>
                  </a:schemeClr>
                </a:solidFill>
                <a:latin typeface="华文楷体" panose="02010600040101010101" pitchFamily="2" charset="-122"/>
                <a:ea typeface="华文楷体" panose="02010600040101010101" pitchFamily="2" charset="-122"/>
              </a:rPr>
              <a:t>依赖于一个</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中心化的</a:t>
            </a:r>
            <a:r>
              <a:rPr lang="zh-CN" altLang="en-US" dirty="0">
                <a:solidFill>
                  <a:schemeClr val="accent5">
                    <a:lumMod val="10000"/>
                  </a:schemeClr>
                </a:solidFill>
                <a:latin typeface="华文楷体" panose="02010600040101010101" pitchFamily="2" charset="-122"/>
                <a:ea typeface="华文楷体" panose="02010600040101010101" pitchFamily="2" charset="-122"/>
              </a:rPr>
              <a:t>中介机构，这导致它最终失败 。 </a:t>
            </a:r>
            <a:r>
              <a:rPr lang="zh-CN" altLang="en-US" dirty="0">
                <a:latin typeface="华文楷体" panose="02010600040101010101" pitchFamily="2" charset="-122"/>
                <a:ea typeface="华文楷体" panose="02010600040101010101" pitchFamily="2" charset="-122"/>
              </a:rPr>
              <a:t/>
            </a:r>
            <a:br>
              <a:rPr lang="zh-CN" altLang="en-US" dirty="0">
                <a:latin typeface="华文楷体" panose="02010600040101010101" pitchFamily="2" charset="-122"/>
                <a:ea typeface="华文楷体" panose="02010600040101010101" pitchFamily="2" charset="-122"/>
              </a:rPr>
            </a:br>
            <a:endParaRPr lang="zh-CN" altLang="en-US" dirty="0">
              <a:latin typeface="华文楷体" panose="02010600040101010101" pitchFamily="2" charset="-122"/>
              <a:ea typeface="华文楷体" panose="02010600040101010101" pitchFamily="2" charset="-122"/>
            </a:endParaRPr>
          </a:p>
        </p:txBody>
      </p:sp>
      <p:sp>
        <p:nvSpPr>
          <p:cNvPr id="16" name="圆角矩形标注 15"/>
          <p:cNvSpPr/>
          <p:nvPr/>
        </p:nvSpPr>
        <p:spPr>
          <a:xfrm rot="16200000">
            <a:off x="1659403" y="342941"/>
            <a:ext cx="1673690" cy="4597438"/>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文本框 16"/>
          <p:cNvSpPr txBox="1"/>
          <p:nvPr/>
        </p:nvSpPr>
        <p:spPr>
          <a:xfrm>
            <a:off x="382731" y="1896963"/>
            <a:ext cx="4284617" cy="1754326"/>
          </a:xfrm>
          <a:prstGeom prst="rect">
            <a:avLst/>
          </a:prstGeom>
          <a:noFill/>
        </p:spPr>
        <p:txBody>
          <a:bodyPr wrap="square" rtlCol="0">
            <a:spAutoFit/>
          </a:bodyPr>
          <a:lstStyle/>
          <a:p>
            <a:r>
              <a:rPr lang="en-US" altLang="zh-CN" dirty="0">
                <a:solidFill>
                  <a:schemeClr val="accent5">
                    <a:lumMod val="10000"/>
                  </a:schemeClr>
                </a:solidFill>
                <a:latin typeface="华文楷体" panose="02010600040101010101" pitchFamily="2" charset="-122"/>
                <a:ea typeface="华文楷体" panose="02010600040101010101" pitchFamily="2" charset="-122"/>
              </a:rPr>
              <a:t>1997 </a:t>
            </a:r>
            <a:r>
              <a:rPr lang="zh-CN" altLang="en-US" dirty="0">
                <a:solidFill>
                  <a:schemeClr val="accent5">
                    <a:lumMod val="10000"/>
                  </a:schemeClr>
                </a:solidFill>
                <a:latin typeface="华文楷体" panose="02010600040101010101" pitchFamily="2" charset="-122"/>
                <a:ea typeface="华文楷体" panose="02010600040101010101" pitchFamily="2" charset="-122"/>
              </a:rPr>
              <a:t>年， 利用</a:t>
            </a:r>
            <a:r>
              <a:rPr lang="en-US" altLang="zh-CN" dirty="0" err="1" smtClean="0">
                <a:solidFill>
                  <a:schemeClr val="accent5">
                    <a:lumMod val="10000"/>
                  </a:schemeClr>
                </a:solidFill>
                <a:latin typeface="华文楷体" panose="02010600040101010101" pitchFamily="2" charset="-122"/>
                <a:ea typeface="华文楷体" panose="02010600040101010101" pitchFamily="2" charset="-122"/>
              </a:rPr>
              <a:t>HashCash</a:t>
            </a:r>
            <a:r>
              <a:rPr lang="en-US" altLang="zh-CN" dirty="0" smtClean="0">
                <a:solidFill>
                  <a:schemeClr val="accent5">
                    <a:lumMod val="10000"/>
                  </a:schemeClr>
                </a:solidFill>
                <a:latin typeface="华文楷体" panose="02010600040101010101" pitchFamily="2" charset="-122"/>
                <a:ea typeface="华文楷体" panose="02010600040101010101" pitchFamily="2" charset="-122"/>
              </a:rPr>
              <a:t> </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来</a:t>
            </a:r>
            <a:r>
              <a:rPr lang="zh-CN" altLang="en-US" dirty="0">
                <a:solidFill>
                  <a:schemeClr val="accent5">
                    <a:lumMod val="10000"/>
                  </a:schemeClr>
                </a:solidFill>
                <a:latin typeface="华文楷体" panose="02010600040101010101" pitchFamily="2" charset="-122"/>
                <a:ea typeface="华文楷体" panose="02010600040101010101" pitchFamily="2" charset="-122"/>
              </a:rPr>
              <a:t>解决邮件系统中 </a:t>
            </a:r>
            <a:r>
              <a:rPr lang="en-US" altLang="zh-CN" dirty="0" err="1">
                <a:solidFill>
                  <a:schemeClr val="accent5">
                    <a:lumMod val="10000"/>
                  </a:schemeClr>
                </a:solidFill>
                <a:latin typeface="华文楷体" panose="02010600040101010101" pitchFamily="2" charset="-122"/>
                <a:ea typeface="华文楷体" panose="02010600040101010101" pitchFamily="2" charset="-122"/>
              </a:rPr>
              <a:t>DoS</a:t>
            </a:r>
            <a:r>
              <a:rPr lang="en-US" altLang="zh-CN" dirty="0">
                <a:solidFill>
                  <a:schemeClr val="accent5">
                    <a:lumMod val="10000"/>
                  </a:schemeClr>
                </a:solidFill>
                <a:latin typeface="华文楷体" panose="02010600040101010101" pitchFamily="2" charset="-122"/>
                <a:ea typeface="华文楷体" panose="02010600040101010101" pitchFamily="2" charset="-122"/>
              </a:rPr>
              <a:t> </a:t>
            </a:r>
            <a:r>
              <a:rPr lang="zh-CN" altLang="en-US" dirty="0">
                <a:solidFill>
                  <a:schemeClr val="accent5">
                    <a:lumMod val="10000"/>
                  </a:schemeClr>
                </a:solidFill>
                <a:latin typeface="华文楷体" panose="02010600040101010101" pitchFamily="2" charset="-122"/>
                <a:ea typeface="华文楷体" panose="02010600040101010101" pitchFamily="2" charset="-122"/>
              </a:rPr>
              <a:t>攻击问题 。 </a:t>
            </a:r>
            <a:r>
              <a:rPr lang="en-US" altLang="zh-CN" dirty="0" err="1" smtClean="0">
                <a:solidFill>
                  <a:schemeClr val="accent5">
                    <a:lumMod val="10000"/>
                  </a:schemeClr>
                </a:solidFill>
                <a:latin typeface="华文楷体" panose="02010600040101010101" pitchFamily="2" charset="-122"/>
                <a:ea typeface="华文楷体" panose="02010600040101010101" pitchFamily="2" charset="-122"/>
              </a:rPr>
              <a:t>HashCash</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首次</a:t>
            </a:r>
            <a:r>
              <a:rPr lang="zh-CN" altLang="en-US" dirty="0">
                <a:solidFill>
                  <a:schemeClr val="accent5">
                    <a:lumMod val="10000"/>
                  </a:schemeClr>
                </a:solidFill>
                <a:latin typeface="华文楷体" panose="02010600040101010101" pitchFamily="2" charset="-122"/>
                <a:ea typeface="华文楷体" panose="02010600040101010101" pitchFamily="2" charset="-122"/>
              </a:rPr>
              <a:t>提出用工作量证明（ </a:t>
            </a:r>
            <a:r>
              <a:rPr lang="en-US" altLang="zh-CN" dirty="0">
                <a:solidFill>
                  <a:schemeClr val="accent5">
                    <a:lumMod val="10000"/>
                  </a:schemeClr>
                </a:solidFill>
                <a:latin typeface="华文楷体" panose="02010600040101010101" pitchFamily="2" charset="-122"/>
                <a:ea typeface="华文楷体" panose="02010600040101010101" pitchFamily="2" charset="-122"/>
              </a:rPr>
              <a:t>Proof of Work, </a:t>
            </a:r>
            <a:r>
              <a:rPr lang="en-US" altLang="zh-CN" dirty="0" err="1">
                <a:solidFill>
                  <a:schemeClr val="accent5">
                    <a:lumMod val="10000"/>
                  </a:schemeClr>
                </a:solidFill>
                <a:latin typeface="华文楷体" panose="02010600040101010101" pitchFamily="2" charset="-122"/>
                <a:ea typeface="华文楷体" panose="02010600040101010101" pitchFamily="2" charset="-122"/>
              </a:rPr>
              <a:t>PoW</a:t>
            </a:r>
            <a:r>
              <a:rPr lang="zh-CN" altLang="en-US" dirty="0">
                <a:solidFill>
                  <a:schemeClr val="accent5">
                    <a:lumMod val="10000"/>
                  </a:schemeClr>
                </a:solidFill>
                <a:latin typeface="华文楷体" panose="02010600040101010101" pitchFamily="2" charset="-122"/>
                <a:ea typeface="华文楷体" panose="02010600040101010101" pitchFamily="2" charset="-122"/>
              </a:rPr>
              <a:t>）机制来获取额度，该机制后来被随后出现</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的数字</a:t>
            </a:r>
            <a:r>
              <a:rPr lang="zh-CN" altLang="en-US" dirty="0">
                <a:solidFill>
                  <a:schemeClr val="accent5">
                    <a:lumMod val="10000"/>
                  </a:schemeClr>
                </a:solidFill>
                <a:latin typeface="华文楷体" panose="02010600040101010101" pitchFamily="2" charset="-122"/>
                <a:ea typeface="华文楷体" panose="02010600040101010101" pitchFamily="2" charset="-122"/>
              </a:rPr>
              <a:t>货币技术所采用 。 </a:t>
            </a:r>
            <a:br>
              <a:rPr lang="zh-CN" altLang="en-US" dirty="0">
                <a:solidFill>
                  <a:schemeClr val="accent5">
                    <a:lumMod val="10000"/>
                  </a:schemeClr>
                </a:solidFill>
                <a:latin typeface="华文楷体" panose="02010600040101010101" pitchFamily="2" charset="-122"/>
                <a:ea typeface="华文楷体" panose="02010600040101010101" pitchFamily="2" charset="-122"/>
              </a:rPr>
            </a:b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p:txBody>
      </p:sp>
      <p:sp>
        <p:nvSpPr>
          <p:cNvPr id="18" name="圆角矩形标注 17"/>
          <p:cNvSpPr/>
          <p:nvPr/>
        </p:nvSpPr>
        <p:spPr>
          <a:xfrm rot="5400000">
            <a:off x="8355302" y="1590100"/>
            <a:ext cx="1477328" cy="5268428"/>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圆角矩形标注 18"/>
          <p:cNvSpPr/>
          <p:nvPr/>
        </p:nvSpPr>
        <p:spPr>
          <a:xfrm rot="16200000">
            <a:off x="1922890" y="3189089"/>
            <a:ext cx="1331919" cy="4412233"/>
          </a:xfrm>
          <a:prstGeom prst="wedgeRoundRect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6570618" y="3485650"/>
            <a:ext cx="4976948" cy="1477328"/>
          </a:xfrm>
          <a:prstGeom prst="rect">
            <a:avLst/>
          </a:prstGeom>
          <a:noFill/>
        </p:spPr>
        <p:txBody>
          <a:bodyPr wrap="square" rtlCol="0">
            <a:spAutoFit/>
          </a:bodyPr>
          <a:lstStyle/>
          <a:p>
            <a:r>
              <a:rPr lang="en-US" altLang="zh-CN" dirty="0">
                <a:solidFill>
                  <a:schemeClr val="accent5">
                    <a:lumMod val="10000"/>
                  </a:schemeClr>
                </a:solidFill>
                <a:latin typeface="华文楷体" panose="02010600040101010101" pitchFamily="2" charset="-122"/>
                <a:ea typeface="华文楷体" panose="02010600040101010101" pitchFamily="2" charset="-122"/>
              </a:rPr>
              <a:t>1998 </a:t>
            </a:r>
            <a:r>
              <a:rPr lang="zh-CN" altLang="en-US" dirty="0">
                <a:solidFill>
                  <a:schemeClr val="accent5">
                    <a:lumMod val="10000"/>
                  </a:schemeClr>
                </a:solidFill>
                <a:latin typeface="华文楷体" panose="02010600040101010101" pitchFamily="2" charset="-122"/>
                <a:ea typeface="华文楷体" panose="02010600040101010101" pitchFamily="2" charset="-122"/>
              </a:rPr>
              <a:t>年， </a:t>
            </a:r>
            <a:r>
              <a:rPr lang="en-US" altLang="zh-CN" dirty="0">
                <a:solidFill>
                  <a:schemeClr val="accent5">
                    <a:lumMod val="10000"/>
                  </a:schemeClr>
                </a:solidFill>
                <a:latin typeface="华文楷体" panose="02010600040101010101" pitchFamily="2" charset="-122"/>
                <a:ea typeface="华文楷体" panose="02010600040101010101" pitchFamily="2" charset="-122"/>
              </a:rPr>
              <a:t>Wei Dai </a:t>
            </a:r>
            <a:r>
              <a:rPr lang="zh-CN" altLang="en-US" dirty="0">
                <a:solidFill>
                  <a:schemeClr val="accent5">
                    <a:lumMod val="10000"/>
                  </a:schemeClr>
                </a:solidFill>
                <a:latin typeface="华文楷体" panose="02010600040101010101" pitchFamily="2" charset="-122"/>
                <a:ea typeface="华文楷体" panose="02010600040101010101" pitchFamily="2" charset="-122"/>
              </a:rPr>
              <a:t>提出了 </a:t>
            </a:r>
            <a:r>
              <a:rPr lang="en-US" altLang="zh-CN" dirty="0">
                <a:solidFill>
                  <a:schemeClr val="accent5">
                    <a:lumMod val="10000"/>
                  </a:schemeClr>
                </a:solidFill>
                <a:latin typeface="华文楷体" panose="02010600040101010101" pitchFamily="2" charset="-122"/>
                <a:ea typeface="华文楷体" panose="02010600040101010101" pitchFamily="2" charset="-122"/>
              </a:rPr>
              <a:t>B-money </a:t>
            </a:r>
            <a:r>
              <a:rPr lang="zh-CN" altLang="en-US" dirty="0">
                <a:solidFill>
                  <a:schemeClr val="accent5">
                    <a:lumMod val="10000"/>
                  </a:schemeClr>
                </a:solidFill>
                <a:latin typeface="华文楷体" panose="02010600040101010101" pitchFamily="2" charset="-122"/>
                <a:ea typeface="华文楷体" panose="02010600040101010101" pitchFamily="2" charset="-122"/>
              </a:rPr>
              <a:t>，将 </a:t>
            </a:r>
            <a:r>
              <a:rPr lang="en-US" altLang="zh-CN" dirty="0" err="1">
                <a:solidFill>
                  <a:schemeClr val="accent5">
                    <a:lumMod val="10000"/>
                  </a:schemeClr>
                </a:solidFill>
                <a:latin typeface="华文楷体" panose="02010600040101010101" pitchFamily="2" charset="-122"/>
                <a:ea typeface="华文楷体" panose="02010600040101010101" pitchFamily="2" charset="-122"/>
              </a:rPr>
              <a:t>PoW</a:t>
            </a:r>
            <a:r>
              <a:rPr lang="en-US" altLang="zh-CN" dirty="0">
                <a:solidFill>
                  <a:schemeClr val="accent5">
                    <a:lumMod val="10000"/>
                  </a:schemeClr>
                </a:solidFill>
                <a:latin typeface="华文楷体" panose="02010600040101010101" pitchFamily="2" charset="-122"/>
                <a:ea typeface="华文楷体" panose="02010600040101010101" pitchFamily="2" charset="-122"/>
              </a:rPr>
              <a:t> </a:t>
            </a:r>
            <a:r>
              <a:rPr lang="zh-CN" altLang="en-US" dirty="0">
                <a:solidFill>
                  <a:schemeClr val="accent5">
                    <a:lumMod val="10000"/>
                  </a:schemeClr>
                </a:solidFill>
                <a:latin typeface="华文楷体" panose="02010600040101010101" pitchFamily="2" charset="-122"/>
                <a:ea typeface="华文楷体" panose="02010600040101010101" pitchFamily="2" charset="-122"/>
              </a:rPr>
              <a:t>引人数字货币生成过程中 。 </a:t>
            </a:r>
            <a:r>
              <a:rPr lang="en-US" altLang="zh-CN" dirty="0">
                <a:solidFill>
                  <a:schemeClr val="accent5">
                    <a:lumMod val="10000"/>
                  </a:schemeClr>
                </a:solidFill>
                <a:latin typeface="华文楷体" panose="02010600040101010101" pitchFamily="2" charset="-122"/>
                <a:ea typeface="华文楷体" panose="02010600040101010101" pitchFamily="2" charset="-122"/>
              </a:rPr>
              <a:t>B-money </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同时是</a:t>
            </a:r>
            <a:r>
              <a:rPr lang="zh-CN" altLang="en-US" dirty="0">
                <a:solidFill>
                  <a:schemeClr val="accent5">
                    <a:lumMod val="10000"/>
                  </a:schemeClr>
                </a:solidFill>
                <a:latin typeface="华文楷体" panose="02010600040101010101" pitchFamily="2" charset="-122"/>
                <a:ea typeface="华文楷体" panose="02010600040101010101" pitchFamily="2" charset="-122"/>
              </a:rPr>
              <a:t>首个面向 去 中心化设计的数字货币 。 从概念上看 </a:t>
            </a:r>
            <a:r>
              <a:rPr lang="en-US" altLang="zh-CN" dirty="0">
                <a:solidFill>
                  <a:schemeClr val="accent5">
                    <a:lumMod val="10000"/>
                  </a:schemeClr>
                </a:solidFill>
                <a:latin typeface="华文楷体" panose="02010600040101010101" pitchFamily="2" charset="-122"/>
                <a:ea typeface="华文楷体" panose="02010600040101010101" pitchFamily="2" charset="-122"/>
              </a:rPr>
              <a:t>B-money </a:t>
            </a:r>
            <a:r>
              <a:rPr lang="zh-CN" altLang="en-US" dirty="0">
                <a:solidFill>
                  <a:schemeClr val="accent5">
                    <a:lumMod val="10000"/>
                  </a:schemeClr>
                </a:solidFill>
                <a:latin typeface="华文楷体" panose="02010600040101010101" pitchFamily="2" charset="-122"/>
                <a:ea typeface="华文楷体" panose="02010600040101010101" pitchFamily="2" charset="-122"/>
              </a:rPr>
              <a:t>已经比较完善，但是很遗憾</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，其</a:t>
            </a:r>
            <a:r>
              <a:rPr lang="zh-CN" altLang="en-US" dirty="0">
                <a:solidFill>
                  <a:schemeClr val="accent5">
                    <a:lumMod val="10000"/>
                  </a:schemeClr>
                </a:solidFill>
                <a:latin typeface="华文楷体" panose="02010600040101010101" pitchFamily="2" charset="-122"/>
                <a:ea typeface="华文楷体" panose="02010600040101010101" pitchFamily="2" charset="-122"/>
              </a:rPr>
              <a:t>未能提出具体的设计实现 。 </a:t>
            </a:r>
          </a:p>
        </p:txBody>
      </p:sp>
      <p:sp>
        <p:nvSpPr>
          <p:cNvPr id="21" name="文本框 20"/>
          <p:cNvSpPr txBox="1"/>
          <p:nvPr/>
        </p:nvSpPr>
        <p:spPr>
          <a:xfrm>
            <a:off x="503016" y="4927487"/>
            <a:ext cx="4382258" cy="923330"/>
          </a:xfrm>
          <a:prstGeom prst="rect">
            <a:avLst/>
          </a:prstGeom>
          <a:noFill/>
        </p:spPr>
        <p:txBody>
          <a:bodyPr wrap="square" rtlCol="0">
            <a:spAutoFit/>
          </a:bodyPr>
          <a:lstStyle/>
          <a:p>
            <a:r>
              <a:rPr lang="zh-CN" altLang="en-US" dirty="0">
                <a:solidFill>
                  <a:schemeClr val="bg2"/>
                </a:solidFill>
                <a:latin typeface="华文楷体" panose="02010600040101010101" pitchFamily="2" charset="-122"/>
                <a:ea typeface="华文楷体" panose="02010600040101010101" pitchFamily="2" charset="-122"/>
              </a:rPr>
              <a:t>直到比特币的出现</a:t>
            </a:r>
            <a:r>
              <a:rPr lang="zh-CN" altLang="en-US" dirty="0" smtClean="0">
                <a:solidFill>
                  <a:schemeClr val="bg2"/>
                </a:solidFill>
                <a:latin typeface="华文楷体" panose="02010600040101010101" pitchFamily="2" charset="-122"/>
                <a:ea typeface="华文楷体" panose="02010600040101010101" pitchFamily="2" charset="-122"/>
              </a:rPr>
              <a:t>，将 </a:t>
            </a:r>
            <a:r>
              <a:rPr lang="en-US" altLang="zh-CN" dirty="0" err="1">
                <a:solidFill>
                  <a:schemeClr val="bg2"/>
                </a:solidFill>
                <a:latin typeface="华文楷体" panose="02010600040101010101" pitchFamily="2" charset="-122"/>
                <a:ea typeface="华文楷体" panose="02010600040101010101" pitchFamily="2" charset="-122"/>
              </a:rPr>
              <a:t>PoW</a:t>
            </a:r>
            <a:r>
              <a:rPr lang="en-US" altLang="zh-CN" dirty="0">
                <a:solidFill>
                  <a:schemeClr val="bg2"/>
                </a:solidFill>
                <a:latin typeface="华文楷体" panose="02010600040101010101" pitchFamily="2" charset="-122"/>
                <a:ea typeface="华文楷体" panose="02010600040101010101" pitchFamily="2" charset="-122"/>
              </a:rPr>
              <a:t> </a:t>
            </a:r>
            <a:r>
              <a:rPr lang="zh-CN" altLang="en-US" dirty="0">
                <a:solidFill>
                  <a:schemeClr val="bg2"/>
                </a:solidFill>
                <a:latin typeface="华文楷体" panose="02010600040101010101" pitchFamily="2" charset="-122"/>
                <a:ea typeface="华文楷体" panose="02010600040101010101" pitchFamily="2" charset="-122"/>
              </a:rPr>
              <a:t>与共识机制联系在一起，首次从实践意义上实现了一套去中心化的数字</a:t>
            </a:r>
            <a:r>
              <a:rPr lang="zh-CN" altLang="en-US" dirty="0" smtClean="0">
                <a:solidFill>
                  <a:schemeClr val="bg2"/>
                </a:solidFill>
                <a:latin typeface="华文楷体" panose="02010600040101010101" pitchFamily="2" charset="-122"/>
                <a:ea typeface="华文楷体" panose="02010600040101010101" pitchFamily="2" charset="-122"/>
              </a:rPr>
              <a:t>货币系统 </a:t>
            </a:r>
            <a:r>
              <a:rPr lang="zh-CN" altLang="en-US" dirty="0">
                <a:solidFill>
                  <a:schemeClr val="bg2"/>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2323210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6795" y="396636"/>
            <a:ext cx="8104909" cy="461665"/>
          </a:xfrm>
          <a:prstGeom prst="rect">
            <a:avLst/>
          </a:prstGeom>
          <a:noFill/>
        </p:spPr>
        <p:txBody>
          <a:bodyPr wrap="square" rtlCol="0">
            <a:spAutoFit/>
          </a:bodyPr>
          <a:lstStyle/>
          <a:p>
            <a:r>
              <a:rPr lang="zh-CN" altLang="en-US" sz="2400" b="1" dirty="0" smtClean="0"/>
              <a:t>数字货币的定义</a:t>
            </a:r>
            <a:endParaRPr lang="zh-CN" altLang="en-US" sz="2400" b="1" dirty="0"/>
          </a:p>
        </p:txBody>
      </p:sp>
      <p:sp>
        <p:nvSpPr>
          <p:cNvPr id="3" name="矩形 2"/>
          <p:cNvSpPr/>
          <p:nvPr/>
        </p:nvSpPr>
        <p:spPr>
          <a:xfrm>
            <a:off x="876794" y="1396296"/>
            <a:ext cx="10400806" cy="4465390"/>
          </a:xfrm>
          <a:prstGeom prst="rect">
            <a:avLst/>
          </a:prstGeom>
        </p:spPr>
        <p:txBody>
          <a:bodyPr wrap="square">
            <a:spAutoFit/>
          </a:bodyPr>
          <a:lstStyle/>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数字货币可以认为是一种基于节点网络和数字加密算法的虚拟货币。数字货币的核心特征主要体现在三个方面：</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①由于来自于某些开放的算法，数字货币没有发行主体，因此没有任何人或机构能够控制它的发行；</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②由于算法解的数量确定，所以数字货币的总量固定，这从根本上消除了虚拟货币滥发</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导致的</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可能；</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③由于交易过程需要网络中的各个节点的认可，因此数字货币的交易过程足够</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安全</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2594887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867" y="1047023"/>
            <a:ext cx="6096000" cy="1938992"/>
          </a:xfrm>
          <a:prstGeom prst="rect">
            <a:avLst/>
          </a:prstGeom>
        </p:spPr>
        <p:txBody>
          <a:bodyPr>
            <a:spAutoFit/>
          </a:bodyPr>
          <a:lstStyle/>
          <a:p>
            <a:pPr>
              <a:lnSpc>
                <a:spcPct val="150000"/>
              </a:lnSpc>
            </a:pPr>
            <a:r>
              <a:rPr lang="zh-CN" altLang="en-US" sz="3200" b="1" dirty="0" smtClean="0">
                <a:solidFill>
                  <a:schemeClr val="accent5">
                    <a:lumMod val="10000"/>
                  </a:schemeClr>
                </a:solidFill>
                <a:latin typeface="华文楷体" panose="02010600040101010101" pitchFamily="2" charset="-122"/>
                <a:ea typeface="华文楷体" panose="02010600040101010101" pitchFamily="2" charset="-122"/>
              </a:rPr>
              <a:t>     问题</a:t>
            </a:r>
            <a:endParaRPr lang="en-US" altLang="zh-CN" sz="3200" b="1"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其他的数字货币形式？</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主要</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的技术有哪些？</a:t>
            </a: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87732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smtClean="0"/>
              <a:t>1.3 </a:t>
            </a:r>
            <a:r>
              <a:rPr lang="zh-CN" altLang="en-US" sz="6000" dirty="0" smtClean="0"/>
              <a:t>了不起的社会学实验</a:t>
            </a:r>
            <a:endParaRPr lang="zh-CN" altLang="en-US" sz="6000" dirty="0"/>
          </a:p>
        </p:txBody>
      </p:sp>
    </p:spTree>
    <p:extLst>
      <p:ext uri="{BB962C8B-B14F-4D97-AF65-F5344CB8AC3E}">
        <p14:creationId xmlns:p14="http://schemas.microsoft.com/office/powerpoint/2010/main" val="1313052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6795" y="396636"/>
            <a:ext cx="8104909" cy="461665"/>
          </a:xfrm>
          <a:prstGeom prst="rect">
            <a:avLst/>
          </a:prstGeom>
          <a:noFill/>
        </p:spPr>
        <p:txBody>
          <a:bodyPr wrap="square" rtlCol="0">
            <a:spAutoFit/>
          </a:bodyPr>
          <a:lstStyle/>
          <a:p>
            <a:r>
              <a:rPr lang="en-US" altLang="zh-CN" sz="2400" b="1" dirty="0" smtClean="0"/>
              <a:t>1. </a:t>
            </a:r>
            <a:r>
              <a:rPr lang="zh-CN" altLang="en-US" sz="2400" b="1" dirty="0" smtClean="0"/>
              <a:t>比特币的诞生</a:t>
            </a:r>
            <a:endParaRPr lang="zh-CN" altLang="en-US" sz="2400" b="1" dirty="0"/>
          </a:p>
        </p:txBody>
      </p:sp>
      <p:sp>
        <p:nvSpPr>
          <p:cNvPr id="3" name="文本框 2"/>
          <p:cNvSpPr txBox="1"/>
          <p:nvPr/>
        </p:nvSpPr>
        <p:spPr>
          <a:xfrm>
            <a:off x="718457" y="1319348"/>
            <a:ext cx="10019212" cy="1338828"/>
          </a:xfrm>
          <a:prstGeom prst="rect">
            <a:avLst/>
          </a:prstGeom>
          <a:noFill/>
        </p:spPr>
        <p:txBody>
          <a:bodyPr wrap="square" rtlCol="0">
            <a:spAutoFit/>
          </a:bodyPr>
          <a:lstStyle/>
          <a:p>
            <a:pPr>
              <a:lnSpc>
                <a:spcPct val="150000"/>
              </a:lnSpc>
            </a:pPr>
            <a:r>
              <a:rPr lang="en-US" altLang="zh-CN" dirty="0" smtClean="0">
                <a:solidFill>
                  <a:schemeClr val="accent1"/>
                </a:solidFill>
                <a:latin typeface="华文楷体" panose="02010600040101010101" pitchFamily="2" charset="-122"/>
                <a:ea typeface="华文楷体" panose="02010600040101010101" pitchFamily="2" charset="-122"/>
              </a:rPr>
              <a:t>    2008 </a:t>
            </a:r>
            <a:r>
              <a:rPr lang="zh-CN" altLang="en-US" dirty="0">
                <a:solidFill>
                  <a:schemeClr val="accent1"/>
                </a:solidFill>
                <a:latin typeface="华文楷体" panose="02010600040101010101" pitchFamily="2" charset="-122"/>
                <a:ea typeface="华文楷体" panose="02010600040101010101" pitchFamily="2" charset="-122"/>
              </a:rPr>
              <a:t>年 </a:t>
            </a:r>
            <a:r>
              <a:rPr lang="en-US" altLang="zh-CN" dirty="0">
                <a:solidFill>
                  <a:schemeClr val="accent1"/>
                </a:solidFill>
                <a:latin typeface="华文楷体" panose="02010600040101010101" pitchFamily="2" charset="-122"/>
                <a:ea typeface="华文楷体" panose="02010600040101010101" pitchFamily="2" charset="-122"/>
              </a:rPr>
              <a:t>10 </a:t>
            </a:r>
            <a:r>
              <a:rPr lang="zh-CN" altLang="en-US" dirty="0">
                <a:solidFill>
                  <a:schemeClr val="accent1"/>
                </a:solidFill>
                <a:latin typeface="华文楷体" panose="02010600040101010101" pitchFamily="2" charset="-122"/>
                <a:ea typeface="华文楷体" panose="02010600040101010101" pitchFamily="2" charset="-122"/>
              </a:rPr>
              <a:t>月 </a:t>
            </a:r>
            <a:r>
              <a:rPr lang="en-US" altLang="zh-CN" dirty="0">
                <a:solidFill>
                  <a:schemeClr val="accent1"/>
                </a:solidFill>
                <a:latin typeface="华文楷体" panose="02010600040101010101" pitchFamily="2" charset="-122"/>
                <a:ea typeface="华文楷体" panose="02010600040101010101" pitchFamily="2" charset="-122"/>
              </a:rPr>
              <a:t>31 </a:t>
            </a:r>
            <a:r>
              <a:rPr lang="zh-CN" altLang="en-US" dirty="0">
                <a:solidFill>
                  <a:schemeClr val="accent1"/>
                </a:solidFill>
                <a:latin typeface="华文楷体" panose="02010600040101010101" pitchFamily="2" charset="-122"/>
                <a:ea typeface="华文楷体" panose="02010600040101010101" pitchFamily="2" charset="-122"/>
              </a:rPr>
              <a:t>日， 一位化名 </a:t>
            </a:r>
            <a:r>
              <a:rPr lang="en-US" altLang="zh-CN" dirty="0">
                <a:solidFill>
                  <a:schemeClr val="accent1"/>
                </a:solidFill>
                <a:latin typeface="华文楷体" panose="02010600040101010101" pitchFamily="2" charset="-122"/>
                <a:ea typeface="华文楷体" panose="02010600040101010101" pitchFamily="2" charset="-122"/>
              </a:rPr>
              <a:t>Satoshi </a:t>
            </a:r>
            <a:r>
              <a:rPr lang="en-US" altLang="zh-CN" dirty="0" err="1">
                <a:solidFill>
                  <a:schemeClr val="accent1"/>
                </a:solidFill>
                <a:latin typeface="华文楷体" panose="02010600040101010101" pitchFamily="2" charset="-122"/>
                <a:ea typeface="华文楷体" panose="02010600040101010101" pitchFamily="2" charset="-122"/>
              </a:rPr>
              <a:t>Nakamoto</a:t>
            </a:r>
            <a:r>
              <a:rPr lang="en-US" altLang="zh-CN" dirty="0">
                <a:solidFill>
                  <a:schemeClr val="accent1"/>
                </a:solidFill>
                <a:latin typeface="华文楷体" panose="02010600040101010101" pitchFamily="2" charset="-122"/>
                <a:ea typeface="华文楷体" panose="02010600040101010101" pitchFamily="2" charset="-122"/>
              </a:rPr>
              <a:t> </a:t>
            </a:r>
            <a:r>
              <a:rPr lang="zh-CN" altLang="en-US" dirty="0">
                <a:solidFill>
                  <a:schemeClr val="accent1"/>
                </a:solidFill>
                <a:latin typeface="华文楷体" panose="02010600040101010101" pitchFamily="2" charset="-122"/>
                <a:ea typeface="华文楷体" panose="02010600040101010101" pitchFamily="2" charset="-122"/>
              </a:rPr>
              <a:t>（中本聪）的人在 </a:t>
            </a:r>
            <a:r>
              <a:rPr lang="en-US" altLang="zh-CN" dirty="0" err="1">
                <a:solidFill>
                  <a:schemeClr val="accent1"/>
                </a:solidFill>
                <a:latin typeface="华文楷体" panose="02010600040101010101" pitchFamily="2" charset="-122"/>
                <a:ea typeface="华文楷体" panose="02010600040101010101" pitchFamily="2" charset="-122"/>
              </a:rPr>
              <a:t>metzdowd</a:t>
            </a:r>
            <a:r>
              <a:rPr lang="en-US" altLang="zh-CN" dirty="0">
                <a:solidFill>
                  <a:schemeClr val="accent1"/>
                </a:solidFill>
                <a:latin typeface="华文楷体" panose="02010600040101010101" pitchFamily="2" charset="-122"/>
                <a:ea typeface="华文楷体" panose="02010600040101010101" pitchFamily="2" charset="-122"/>
              </a:rPr>
              <a:t> </a:t>
            </a:r>
            <a:r>
              <a:rPr lang="zh-CN" altLang="en-US" dirty="0">
                <a:solidFill>
                  <a:schemeClr val="accent1"/>
                </a:solidFill>
                <a:latin typeface="华文楷体" panose="02010600040101010101" pitchFamily="2" charset="-122"/>
                <a:ea typeface="华文楷体" panose="02010600040101010101" pitchFamily="2" charset="-122"/>
              </a:rPr>
              <a:t>密码学邮件列表中提出了比特币（ </a:t>
            </a:r>
            <a:r>
              <a:rPr lang="en-US" altLang="zh-CN" dirty="0">
                <a:solidFill>
                  <a:schemeClr val="accent1"/>
                </a:solidFill>
                <a:latin typeface="华文楷体" panose="02010600040101010101" pitchFamily="2" charset="-122"/>
                <a:ea typeface="华文楷体" panose="02010600040101010101" pitchFamily="2" charset="-122"/>
              </a:rPr>
              <a:t>Bitcoin</a:t>
            </a:r>
            <a:r>
              <a:rPr lang="zh-CN" altLang="en-US" dirty="0">
                <a:solidFill>
                  <a:schemeClr val="accent1"/>
                </a:solidFill>
                <a:latin typeface="华文楷体" panose="02010600040101010101" pitchFamily="2" charset="-122"/>
                <a:ea typeface="华文楷体" panose="02010600040101010101" pitchFamily="2" charset="-122"/>
              </a:rPr>
              <a:t>）的设计白皮书</a:t>
            </a:r>
            <a:r>
              <a:rPr lang="en-US" altLang="zh-CN" dirty="0">
                <a:solidFill>
                  <a:schemeClr val="accent1"/>
                </a:solidFill>
                <a:latin typeface="华文楷体" panose="02010600040101010101" pitchFamily="2" charset="-122"/>
                <a:ea typeface="华文楷体" panose="02010600040101010101" pitchFamily="2" charset="-122"/>
              </a:rPr>
              <a:t>《 Bitcoin: A Peer-to-Peer Electronic Cash System 》</a:t>
            </a:r>
            <a:r>
              <a:rPr lang="zh-CN" altLang="en-US" dirty="0">
                <a:solidFill>
                  <a:schemeClr val="accent1"/>
                </a:solidFill>
                <a:latin typeface="华文楷体" panose="02010600040101010101" pitchFamily="2" charset="-122"/>
                <a:ea typeface="华文楷体" panose="02010600040101010101" pitchFamily="2" charset="-122"/>
              </a:rPr>
              <a:t>，并</a:t>
            </a:r>
            <a:r>
              <a:rPr lang="zh-CN" altLang="en-US" dirty="0" smtClean="0">
                <a:solidFill>
                  <a:schemeClr val="accent1"/>
                </a:solidFill>
                <a:latin typeface="华文楷体" panose="02010600040101010101" pitchFamily="2" charset="-122"/>
                <a:ea typeface="华文楷体" panose="02010600040101010101" pitchFamily="2" charset="-122"/>
              </a:rPr>
              <a:t>在</a:t>
            </a:r>
            <a:r>
              <a:rPr lang="en-US" altLang="zh-CN" dirty="0" smtClean="0">
                <a:solidFill>
                  <a:schemeClr val="accent1"/>
                </a:solidFill>
                <a:latin typeface="华文楷体" panose="02010600040101010101" pitchFamily="2" charset="-122"/>
                <a:ea typeface="华文楷体" panose="02010600040101010101" pitchFamily="2" charset="-122"/>
              </a:rPr>
              <a:t>2009 </a:t>
            </a:r>
            <a:r>
              <a:rPr lang="zh-CN" altLang="en-US" dirty="0">
                <a:solidFill>
                  <a:schemeClr val="accent1"/>
                </a:solidFill>
                <a:latin typeface="华文楷体" panose="02010600040101010101" pitchFamily="2" charset="-122"/>
                <a:ea typeface="华文楷体" panose="02010600040101010101" pitchFamily="2" charset="-122"/>
              </a:rPr>
              <a:t>年公开了最初的实现代码 。 </a:t>
            </a:r>
          </a:p>
        </p:txBody>
      </p:sp>
      <p:pic>
        <p:nvPicPr>
          <p:cNvPr id="7" name="图片 6"/>
          <p:cNvPicPr>
            <a:picLocks noChangeAspect="1"/>
          </p:cNvPicPr>
          <p:nvPr/>
        </p:nvPicPr>
        <p:blipFill>
          <a:blip r:embed="rId2"/>
          <a:stretch>
            <a:fillRect/>
          </a:stretch>
        </p:blipFill>
        <p:spPr>
          <a:xfrm>
            <a:off x="817380" y="3261265"/>
            <a:ext cx="4991100" cy="2857500"/>
          </a:xfrm>
          <a:prstGeom prst="rect">
            <a:avLst/>
          </a:prstGeom>
          <a:ln>
            <a:noFill/>
          </a:ln>
          <a:effectLst>
            <a:softEdge rad="112500"/>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690" y="3199991"/>
            <a:ext cx="4524467" cy="26543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125268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6795" y="396636"/>
            <a:ext cx="8104909" cy="461665"/>
          </a:xfrm>
          <a:prstGeom prst="rect">
            <a:avLst/>
          </a:prstGeom>
          <a:noFill/>
        </p:spPr>
        <p:txBody>
          <a:bodyPr wrap="square" rtlCol="0">
            <a:spAutoFit/>
          </a:bodyPr>
          <a:lstStyle/>
          <a:p>
            <a:r>
              <a:rPr lang="en-US" altLang="zh-CN" sz="2400" b="1" dirty="0" smtClean="0"/>
              <a:t>2. </a:t>
            </a:r>
            <a:r>
              <a:rPr lang="zh-CN" altLang="en-US" sz="2400" b="1" dirty="0" smtClean="0"/>
              <a:t>比特币的意义和价值</a:t>
            </a:r>
            <a:endParaRPr lang="zh-CN" altLang="en-US" sz="2400" b="1" dirty="0"/>
          </a:p>
        </p:txBody>
      </p:sp>
      <p:sp>
        <p:nvSpPr>
          <p:cNvPr id="4" name="文本框 3"/>
          <p:cNvSpPr txBox="1"/>
          <p:nvPr/>
        </p:nvSpPr>
        <p:spPr>
          <a:xfrm>
            <a:off x="876795" y="1227909"/>
            <a:ext cx="10474828" cy="3416320"/>
          </a:xfrm>
          <a:prstGeom prst="rect">
            <a:avLst/>
          </a:prstGeom>
          <a:noFill/>
        </p:spPr>
        <p:txBody>
          <a:bodyPr wrap="square" rtlCol="0">
            <a:spAutoFit/>
          </a:bodyPr>
          <a:lstStyle/>
          <a:p>
            <a:pPr>
              <a:lnSpc>
                <a:spcPct val="150000"/>
              </a:lnSpc>
            </a:pPr>
            <a:r>
              <a:rPr lang="zh-CN" altLang="en-US" dirty="0" smtClean="0"/>
              <a:t>    </a:t>
            </a:r>
            <a:r>
              <a:rPr lang="zh-CN" altLang="en-US" dirty="0" smtClean="0">
                <a:solidFill>
                  <a:schemeClr val="accent1"/>
                </a:solidFill>
              </a:rPr>
              <a:t>比特币</a:t>
            </a:r>
            <a:r>
              <a:rPr lang="zh-CN" altLang="en-US" b="1" dirty="0" smtClean="0">
                <a:solidFill>
                  <a:schemeClr val="accent1"/>
                </a:solidFill>
              </a:rPr>
              <a:t>首次</a:t>
            </a:r>
            <a:r>
              <a:rPr lang="zh-CN" altLang="en-US" b="1" dirty="0">
                <a:solidFill>
                  <a:schemeClr val="accent1"/>
                </a:solidFill>
              </a:rPr>
              <a:t>真正从实践意义上实现了安全可靠的去中心化数字货币机制 </a:t>
            </a:r>
            <a:r>
              <a:rPr lang="zh-CN" altLang="en-US" dirty="0">
                <a:solidFill>
                  <a:schemeClr val="accent1"/>
                </a:solidFill>
              </a:rPr>
              <a:t>，这也是它</a:t>
            </a:r>
            <a:r>
              <a:rPr lang="zh-CN" altLang="en-US" dirty="0" smtClean="0">
                <a:solidFill>
                  <a:schemeClr val="accent1"/>
                </a:solidFill>
              </a:rPr>
              <a:t>受到</a:t>
            </a:r>
            <a:r>
              <a:rPr lang="zh-CN" altLang="en-US" dirty="0">
                <a:solidFill>
                  <a:schemeClr val="accent1"/>
                </a:solidFill>
              </a:rPr>
              <a:t>无数金融科技从业者热捧的根本原因 。 </a:t>
            </a:r>
            <a:br>
              <a:rPr lang="zh-CN" altLang="en-US" dirty="0">
                <a:solidFill>
                  <a:schemeClr val="accent1"/>
                </a:solidFill>
              </a:rPr>
            </a:br>
            <a:endParaRPr lang="en-US" altLang="zh-CN" dirty="0" smtClean="0">
              <a:solidFill>
                <a:schemeClr val="accent1"/>
              </a:solidFill>
            </a:endParaRPr>
          </a:p>
          <a:p>
            <a:pPr marL="285750" indent="-285750">
              <a:lnSpc>
                <a:spcPct val="150000"/>
              </a:lnSpc>
              <a:buFont typeface="Wingdings" panose="05000000000000000000" pitchFamily="2" charset="2"/>
              <a:buChar char="u"/>
            </a:pPr>
            <a:r>
              <a:rPr lang="zh-CN" altLang="en-US" dirty="0">
                <a:solidFill>
                  <a:schemeClr val="accent1"/>
                </a:solidFill>
              </a:rPr>
              <a:t>作为一种概念货币，比特币主要希望解决已有货币系统面临的几个核心问题：</a:t>
            </a:r>
            <a:endParaRPr lang="en-US" altLang="zh-CN" dirty="0">
              <a:solidFill>
                <a:schemeClr val="accent1"/>
              </a:solidFill>
            </a:endParaRPr>
          </a:p>
          <a:p>
            <a:pPr marL="742950" lvl="1" indent="-285750">
              <a:lnSpc>
                <a:spcPct val="150000"/>
              </a:lnSpc>
              <a:buFont typeface="Wingdings" panose="05000000000000000000" pitchFamily="2" charset="2"/>
              <a:buChar char="Ø"/>
            </a:pPr>
            <a:r>
              <a:rPr lang="zh-CN" altLang="en-US" dirty="0">
                <a:solidFill>
                  <a:schemeClr val="accent1"/>
                </a:solidFill>
              </a:rPr>
              <a:t>被掌控在单一机构手中，容易被攻击 </a:t>
            </a:r>
            <a:endParaRPr lang="en-US" altLang="zh-CN" dirty="0">
              <a:solidFill>
                <a:schemeClr val="accent1"/>
              </a:solidFill>
            </a:endParaRPr>
          </a:p>
          <a:p>
            <a:pPr marL="742950" lvl="1" indent="-285750">
              <a:lnSpc>
                <a:spcPct val="150000"/>
              </a:lnSpc>
              <a:buFont typeface="Wingdings" panose="05000000000000000000" pitchFamily="2" charset="2"/>
              <a:buChar char="Ø"/>
            </a:pPr>
            <a:r>
              <a:rPr lang="zh-CN" altLang="en-US" dirty="0">
                <a:solidFill>
                  <a:schemeClr val="accent1"/>
                </a:solidFill>
              </a:rPr>
              <a:t>自身的价值无法保证，容易出现波动 </a:t>
            </a:r>
            <a:endParaRPr lang="en-US" altLang="zh-CN" dirty="0">
              <a:solidFill>
                <a:schemeClr val="accent1"/>
              </a:solidFill>
            </a:endParaRPr>
          </a:p>
          <a:p>
            <a:pPr marL="742950" lvl="1" indent="-285750">
              <a:lnSpc>
                <a:spcPct val="150000"/>
              </a:lnSpc>
              <a:buFont typeface="Wingdings" panose="05000000000000000000" pitchFamily="2" charset="2"/>
              <a:buChar char="Ø"/>
            </a:pPr>
            <a:r>
              <a:rPr lang="zh-CN" altLang="en-US" dirty="0">
                <a:solidFill>
                  <a:schemeClr val="accent1"/>
                </a:solidFill>
              </a:rPr>
              <a:t>无法匿名化交易，不够隐私 </a:t>
            </a:r>
            <a:br>
              <a:rPr lang="zh-CN" altLang="en-US" dirty="0">
                <a:solidFill>
                  <a:schemeClr val="accent1"/>
                </a:solidFill>
              </a:rPr>
            </a:br>
            <a:endParaRPr lang="zh-CN" altLang="en-US" dirty="0">
              <a:solidFill>
                <a:schemeClr val="accent1"/>
              </a:solidFill>
            </a:endParaRPr>
          </a:p>
        </p:txBody>
      </p:sp>
    </p:spTree>
    <p:extLst>
      <p:ext uri="{BB962C8B-B14F-4D97-AF65-F5344CB8AC3E}">
        <p14:creationId xmlns:p14="http://schemas.microsoft.com/office/powerpoint/2010/main" val="1287530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3.</a:t>
            </a:r>
            <a:r>
              <a:rPr lang="zh-CN" altLang="en-US" sz="2400" b="1" dirty="0" smtClean="0"/>
              <a:t>是否能解决</a:t>
            </a:r>
            <a:r>
              <a:rPr lang="en-US" altLang="zh-CN" sz="2400" b="1" dirty="0" smtClean="0"/>
              <a:t> </a:t>
            </a:r>
            <a:r>
              <a:rPr lang="zh-CN" altLang="en-US" sz="2400" b="1" dirty="0" smtClean="0"/>
              <a:t>“中心化”的缺陷</a:t>
            </a:r>
            <a:endParaRPr lang="zh-CN" altLang="en-US" sz="2400" b="1" dirty="0"/>
          </a:p>
        </p:txBody>
      </p:sp>
      <p:sp>
        <p:nvSpPr>
          <p:cNvPr id="3" name="文本框 2"/>
          <p:cNvSpPr txBox="1"/>
          <p:nvPr/>
        </p:nvSpPr>
        <p:spPr>
          <a:xfrm>
            <a:off x="471054" y="1001992"/>
            <a:ext cx="11166764" cy="3554819"/>
          </a:xfrm>
          <a:prstGeom prst="rect">
            <a:avLst/>
          </a:prstGeom>
          <a:noFill/>
        </p:spPr>
        <p:txBody>
          <a:bodyPr wrap="square" rtlCol="0">
            <a:spAutoFit/>
          </a:bodyPr>
          <a:lstStyle/>
          <a:p>
            <a:pPr>
              <a:lnSpc>
                <a:spcPct val="150000"/>
              </a:lnSpc>
            </a:pP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          如：</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发生贸易的两国可能缺乏足够的外汇储备用以</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支付</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汇率的变化等导致双方对合同有不同</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意见</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网络上的匿名双方进行直接买卖而不通过电子商务</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平台</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交易的两个机构彼此互不信任，找不到双方都认可的第三方</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担保</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使用第三方担保系统，但某些时候可能无法</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连接</a:t>
            </a:r>
            <a:endParaRPr lang="en-US" altLang="zh-CN" dirty="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zh-CN" altLang="en-US" dirty="0">
                <a:solidFill>
                  <a:schemeClr val="accent5">
                    <a:lumMod val="10000"/>
                  </a:schemeClr>
                </a:solidFill>
                <a:latin typeface="华文楷体" panose="02010600040101010101" pitchFamily="2" charset="-122"/>
                <a:ea typeface="华文楷体" panose="02010600040101010101" pitchFamily="2" charset="-122"/>
              </a:rPr>
              <a:t>第三方的系统可能会出现故障或受到篡改</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攻击</a:t>
            </a:r>
            <a:endParaRPr lang="en-US" altLang="zh-CN" dirty="0" smtClean="0">
              <a:solidFill>
                <a:schemeClr val="accent5">
                  <a:lumMod val="10000"/>
                </a:schemeClr>
              </a:solidFill>
              <a:latin typeface="华文楷体" panose="02010600040101010101" pitchFamily="2" charset="-122"/>
              <a:ea typeface="华文楷体" panose="02010600040101010101" pitchFamily="2" charset="-122"/>
            </a:endParaRPr>
          </a:p>
          <a:p>
            <a:pPr marL="1257300" lvl="2" indent="-342900">
              <a:lnSpc>
                <a:spcPct val="150000"/>
              </a:lnSpc>
              <a:buFont typeface="Arial" panose="020B0604020202020204" pitchFamily="34" charset="0"/>
              <a:buChar char="•"/>
            </a:pPr>
            <a:r>
              <a:rPr lang="en-US" altLang="zh-CN" dirty="0" smtClean="0">
                <a:solidFill>
                  <a:schemeClr val="accent5">
                    <a:lumMod val="10000"/>
                  </a:schemeClr>
                </a:solidFill>
                <a:latin typeface="华文楷体" panose="02010600040101010101" pitchFamily="2" charset="-122"/>
                <a:ea typeface="华文楷体" panose="02010600040101010101" pitchFamily="2" charset="-122"/>
              </a:rPr>
              <a:t>......</a:t>
            </a: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 </a:t>
            </a: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70601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5"/>
          <p:cNvSpPr txBox="1">
            <a:spLocks noChangeArrowheads="1"/>
          </p:cNvSpPr>
          <p:nvPr/>
        </p:nvSpPr>
        <p:spPr bwMode="auto">
          <a:xfrm>
            <a:off x="8305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fontAlgn="t">
              <a:lnSpc>
                <a:spcPct val="110000"/>
              </a:lnSpc>
              <a:spcBef>
                <a:spcPct val="20000"/>
              </a:spcBef>
              <a:buClr>
                <a:schemeClr val="hlink"/>
              </a:buClr>
              <a:buSzPct val="110000"/>
              <a:buFont typeface="Wingdings" panose="05000000000000000000" pitchFamily="2" charset="2"/>
              <a:buChar char="•"/>
              <a:defRPr kumimoji="1" sz="3200">
                <a:solidFill>
                  <a:srgbClr val="000000"/>
                </a:solidFill>
                <a:latin typeface="Courier New" panose="02070309020205020404" pitchFamily="49"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
              <a:defRPr kumimoji="1" sz="2400">
                <a:solidFill>
                  <a:srgbClr val="000000"/>
                </a:solidFill>
                <a:latin typeface="Courier"/>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
              <a:defRPr kumimoji="1" sz="2000">
                <a:solidFill>
                  <a:srgbClr val="000000"/>
                </a:solidFill>
                <a:latin typeface="Courier"/>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
              <a:defRPr kumimoji="1" sz="2000">
                <a:solidFill>
                  <a:srgbClr val="000000"/>
                </a:solidFill>
                <a:latin typeface="Courier"/>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9pPr>
          </a:lstStyle>
          <a:p>
            <a:pPr algn="r" eaLnBrk="1" fontAlgn="base" hangingPunct="1">
              <a:lnSpc>
                <a:spcPct val="100000"/>
              </a:lnSpc>
              <a:spcBef>
                <a:spcPct val="0"/>
              </a:spcBef>
              <a:buClrTx/>
              <a:buSzTx/>
              <a:buFontTx/>
              <a:buNone/>
            </a:pPr>
            <a:fld id="{D3D836C5-CA7D-45E7-BC79-C47393468D6F}" type="slidenum">
              <a:rPr lang="en-US" altLang="zh-CN" sz="1400">
                <a:solidFill>
                  <a:schemeClr val="tx1"/>
                </a:solidFill>
                <a:latin typeface="Tahoma" panose="020B0604030504040204" pitchFamily="34" charset="0"/>
              </a:rPr>
              <a:pPr algn="r" eaLnBrk="1" fontAlgn="base" hangingPunct="1">
                <a:lnSpc>
                  <a:spcPct val="100000"/>
                </a:lnSpc>
                <a:spcBef>
                  <a:spcPct val="0"/>
                </a:spcBef>
                <a:buClrTx/>
                <a:buSzTx/>
                <a:buFontTx/>
                <a:buNone/>
              </a:pPr>
              <a:t>2</a:t>
            </a:fld>
            <a:endParaRPr lang="en-US" altLang="zh-CN" sz="1400">
              <a:solidFill>
                <a:schemeClr val="tx1"/>
              </a:solidFill>
              <a:latin typeface="Tahoma" panose="020B0604030504040204" pitchFamily="34" charset="0"/>
            </a:endParaRPr>
          </a:p>
        </p:txBody>
      </p:sp>
      <p:sp>
        <p:nvSpPr>
          <p:cNvPr id="6148" name="Rectangle 2"/>
          <p:cNvSpPr>
            <a:spLocks noGrp="1" noChangeArrowheads="1"/>
          </p:cNvSpPr>
          <p:nvPr>
            <p:ph type="title" idx="4294967295"/>
          </p:nvPr>
        </p:nvSpPr>
        <p:spPr>
          <a:xfrm>
            <a:off x="3878954" y="224631"/>
            <a:ext cx="3771294" cy="865188"/>
          </a:xfrm>
        </p:spPr>
        <p:txBody>
          <a:bodyPr/>
          <a:lstStyle/>
          <a:p>
            <a:pPr algn="ctr" eaLnBrk="1" hangingPunct="1"/>
            <a:r>
              <a:rPr lang="zh-CN" altLang="zh-CN" dirty="0" smtClean="0">
                <a:solidFill>
                  <a:schemeClr val="accent1"/>
                </a:solidFill>
              </a:rPr>
              <a:t>教材</a:t>
            </a:r>
          </a:p>
        </p:txBody>
      </p:sp>
      <p:sp>
        <p:nvSpPr>
          <p:cNvPr id="6149" name="Rectangle 3" descr="Rectangle: Click to edit Master text styles&#10;Second level&#10;Third level&#10;Fourth level&#10;Fifth level"/>
          <p:cNvSpPr>
            <a:spLocks noGrp="1" noChangeArrowheads="1"/>
          </p:cNvSpPr>
          <p:nvPr>
            <p:ph type="body" sz="quarter" idx="4294967295"/>
          </p:nvPr>
        </p:nvSpPr>
        <p:spPr>
          <a:xfrm>
            <a:off x="0" y="657225"/>
            <a:ext cx="8656638" cy="441325"/>
          </a:xfrm>
          <a:prstGeom prst="rect">
            <a:avLst/>
          </a:prstGeom>
        </p:spPr>
        <p:txBody>
          <a:bodyPr/>
          <a:lstStyle/>
          <a:p>
            <a:pPr eaLnBrk="1" hangingPunct="1"/>
            <a:endParaRPr lang="en-US" altLang="zh-CN" dirty="0"/>
          </a:p>
          <a:p>
            <a:pPr eaLnBrk="1" hangingPunct="1"/>
            <a:endParaRPr lang="en-US" altLang="zh-CN" dirty="0" smtClean="0">
              <a:solidFill>
                <a:schemeClr val="accent1"/>
              </a:solidFill>
            </a:endParaRPr>
          </a:p>
          <a:p>
            <a:pPr eaLnBrk="1" hangingPunct="1"/>
            <a:r>
              <a:rPr lang="zh-CN" altLang="en-US" dirty="0" smtClean="0">
                <a:solidFill>
                  <a:schemeClr val="accent1"/>
                </a:solidFill>
              </a:rPr>
              <a:t>精通区块链开发技术</a:t>
            </a:r>
            <a:endParaRPr lang="en-US" altLang="zh-CN" dirty="0" smtClean="0">
              <a:solidFill>
                <a:schemeClr val="accent1"/>
              </a:solidFill>
            </a:endParaRPr>
          </a:p>
          <a:p>
            <a:pPr eaLnBrk="1" hangingPunct="1"/>
            <a:r>
              <a:rPr lang="zh-CN" altLang="zh-CN" dirty="0" smtClean="0">
                <a:solidFill>
                  <a:schemeClr val="accent1"/>
                </a:solidFill>
              </a:rPr>
              <a:t>（美）</a:t>
            </a:r>
            <a:r>
              <a:rPr lang="zh-CN" altLang="en-US" dirty="0" smtClean="0">
                <a:solidFill>
                  <a:schemeClr val="accent1"/>
                </a:solidFill>
              </a:rPr>
              <a:t>伊姆兰</a:t>
            </a:r>
            <a:r>
              <a:rPr lang="en-US" altLang="zh-CN" dirty="0" smtClean="0">
                <a:solidFill>
                  <a:schemeClr val="accent1"/>
                </a:solidFill>
              </a:rPr>
              <a:t>.</a:t>
            </a:r>
            <a:r>
              <a:rPr lang="zh-CN" altLang="en-US" dirty="0" smtClean="0">
                <a:solidFill>
                  <a:schemeClr val="accent1"/>
                </a:solidFill>
              </a:rPr>
              <a:t>巴希尔 </a:t>
            </a:r>
            <a:r>
              <a:rPr lang="zh-CN" altLang="zh-CN" dirty="0" smtClean="0">
                <a:solidFill>
                  <a:schemeClr val="accent1"/>
                </a:solidFill>
              </a:rPr>
              <a:t>著</a:t>
            </a:r>
            <a:r>
              <a:rPr lang="en-US" altLang="zh-CN" dirty="0" smtClean="0">
                <a:solidFill>
                  <a:schemeClr val="accent1"/>
                </a:solidFill>
              </a:rPr>
              <a:t>;</a:t>
            </a:r>
          </a:p>
          <a:p>
            <a:pPr lvl="1" eaLnBrk="1" hangingPunct="1">
              <a:buFont typeface="Wingdings" panose="05000000000000000000" pitchFamily="2" charset="2"/>
              <a:buNone/>
            </a:pPr>
            <a:r>
              <a:rPr lang="en-US" altLang="zh-CN" dirty="0" smtClean="0">
                <a:solidFill>
                  <a:schemeClr val="accent1"/>
                </a:solidFill>
              </a:rPr>
              <a:t>   </a:t>
            </a:r>
            <a:r>
              <a:rPr lang="zh-CN" altLang="en-US" dirty="0" smtClean="0">
                <a:solidFill>
                  <a:schemeClr val="accent1"/>
                </a:solidFill>
              </a:rPr>
              <a:t>王烈征 </a:t>
            </a:r>
            <a:r>
              <a:rPr lang="zh-CN" altLang="zh-CN" dirty="0" smtClean="0">
                <a:solidFill>
                  <a:schemeClr val="accent1"/>
                </a:solidFill>
              </a:rPr>
              <a:t>译，  </a:t>
            </a:r>
          </a:p>
          <a:p>
            <a:pPr lvl="1" eaLnBrk="1" hangingPunct="1">
              <a:buFont typeface="Wingdings" panose="05000000000000000000" pitchFamily="2" charset="2"/>
              <a:buNone/>
            </a:pPr>
            <a:r>
              <a:rPr lang="zh-CN" altLang="zh-CN" dirty="0" smtClean="0">
                <a:solidFill>
                  <a:schemeClr val="accent1"/>
                </a:solidFill>
              </a:rPr>
              <a:t>   </a:t>
            </a:r>
            <a:r>
              <a:rPr lang="zh-CN" altLang="en-US" dirty="0" smtClean="0">
                <a:solidFill>
                  <a:schemeClr val="accent1"/>
                </a:solidFill>
              </a:rPr>
              <a:t>清华大学</a:t>
            </a:r>
            <a:r>
              <a:rPr lang="zh-CN" altLang="zh-CN" dirty="0" smtClean="0">
                <a:solidFill>
                  <a:schemeClr val="accent1"/>
                </a:solidFill>
              </a:rPr>
              <a:t>出版社</a:t>
            </a:r>
          </a:p>
          <a:p>
            <a:pPr eaLnBrk="1" hangingPunct="1"/>
            <a:r>
              <a:rPr lang="zh-CN" altLang="en-US" dirty="0" smtClean="0">
                <a:solidFill>
                  <a:schemeClr val="accent1"/>
                </a:solidFill>
              </a:rPr>
              <a:t>区块链原理设计与应用</a:t>
            </a:r>
            <a:endParaRPr lang="en-US" altLang="zh-CN" dirty="0" smtClean="0">
              <a:solidFill>
                <a:schemeClr val="accent1"/>
              </a:solidFill>
            </a:endParaRPr>
          </a:p>
          <a:p>
            <a:pPr lvl="1">
              <a:buNone/>
            </a:pPr>
            <a:r>
              <a:rPr lang="en-US" altLang="zh-CN" dirty="0">
                <a:solidFill>
                  <a:schemeClr val="accent1"/>
                </a:solidFill>
              </a:rPr>
              <a:t>   </a:t>
            </a:r>
            <a:r>
              <a:rPr lang="zh-CN" altLang="en-US" dirty="0">
                <a:solidFill>
                  <a:schemeClr val="accent1"/>
                </a:solidFill>
              </a:rPr>
              <a:t>杨保华、陈昌</a:t>
            </a:r>
            <a:endParaRPr lang="en-US" altLang="zh-CN" dirty="0">
              <a:solidFill>
                <a:schemeClr val="accent1"/>
              </a:solidFill>
            </a:endParaRPr>
          </a:p>
          <a:p>
            <a:pPr lvl="1">
              <a:buNone/>
            </a:pPr>
            <a:r>
              <a:rPr lang="en-US" altLang="zh-CN" dirty="0">
                <a:solidFill>
                  <a:schemeClr val="accent1"/>
                </a:solidFill>
              </a:rPr>
              <a:t> </a:t>
            </a:r>
            <a:r>
              <a:rPr lang="en-US" altLang="zh-CN" dirty="0" smtClean="0">
                <a:solidFill>
                  <a:schemeClr val="accent1"/>
                </a:solidFill>
              </a:rPr>
              <a:t>  </a:t>
            </a:r>
            <a:r>
              <a:rPr lang="zh-CN" altLang="en-US" dirty="0">
                <a:solidFill>
                  <a:schemeClr val="accent1"/>
                </a:solidFill>
              </a:rPr>
              <a:t>机械工业出版社</a:t>
            </a:r>
            <a:endParaRPr lang="en-US" altLang="zh-CN" dirty="0">
              <a:solidFill>
                <a:schemeClr val="accent1"/>
              </a:solidFill>
            </a:endParaRPr>
          </a:p>
        </p:txBody>
      </p:sp>
    </p:spTree>
    <p:extLst>
      <p:ext uri="{BB962C8B-B14F-4D97-AF65-F5344CB8AC3E}">
        <p14:creationId xmlns:p14="http://schemas.microsoft.com/office/powerpoint/2010/main" val="20955114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867" y="1047023"/>
            <a:ext cx="6096000" cy="1938992"/>
          </a:xfrm>
          <a:prstGeom prst="rect">
            <a:avLst/>
          </a:prstGeom>
        </p:spPr>
        <p:txBody>
          <a:bodyPr>
            <a:spAutoFit/>
          </a:bodyPr>
          <a:lstStyle/>
          <a:p>
            <a:pPr>
              <a:lnSpc>
                <a:spcPct val="150000"/>
              </a:lnSpc>
            </a:pPr>
            <a:r>
              <a:rPr lang="zh-CN" altLang="en-US" sz="3200" b="1" dirty="0" smtClean="0">
                <a:solidFill>
                  <a:schemeClr val="accent5">
                    <a:lumMod val="10000"/>
                  </a:schemeClr>
                </a:solidFill>
                <a:latin typeface="华文楷体" panose="02010600040101010101" pitchFamily="2" charset="-122"/>
                <a:ea typeface="华文楷体" panose="02010600040101010101" pitchFamily="2" charset="-122"/>
              </a:rPr>
              <a:t>     问题</a:t>
            </a:r>
            <a:endParaRPr lang="en-US" altLang="zh-CN" sz="3200" b="1"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比特币从哪里来？</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a:solidFill>
                  <a:schemeClr val="accent5">
                    <a:lumMod val="10000"/>
                  </a:schemeClr>
                </a:solidFill>
                <a:latin typeface="华文楷体" panose="02010600040101010101" pitchFamily="2" charset="-122"/>
                <a:ea typeface="华文楷体" panose="02010600040101010101" pitchFamily="2" charset="-122"/>
              </a:rPr>
              <a:t>比特币</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怎么用？</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p:txBody>
      </p:sp>
      <p:sp>
        <p:nvSpPr>
          <p:cNvPr id="3" name="标题 1"/>
          <p:cNvSpPr txBox="1">
            <a:spLocks/>
          </p:cNvSpPr>
          <p:nvPr/>
        </p:nvSpPr>
        <p:spPr bwMode="auto">
          <a:xfrm>
            <a:off x="4771329" y="742338"/>
            <a:ext cx="6858000" cy="2387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smtClean="0"/>
              <a:t>比特币生态系统</a:t>
            </a:r>
          </a:p>
        </p:txBody>
      </p:sp>
      <p:graphicFrame>
        <p:nvGraphicFramePr>
          <p:cNvPr id="4" name="内容占位符 3"/>
          <p:cNvGraphicFramePr>
            <a:graphicFrameLocks/>
          </p:cNvGraphicFramePr>
          <p:nvPr>
            <p:extLst>
              <p:ext uri="{D42A27DB-BD31-4B8C-83A1-F6EECF244321}">
                <p14:modId xmlns:p14="http://schemas.microsoft.com/office/powerpoint/2010/main" val="1739158245"/>
              </p:ext>
            </p:extLst>
          </p:nvPr>
        </p:nvGraphicFramePr>
        <p:xfrm>
          <a:off x="4306754" y="1482676"/>
          <a:ext cx="7256463" cy="4764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椭圆 4"/>
          <p:cNvSpPr/>
          <p:nvPr/>
        </p:nvSpPr>
        <p:spPr>
          <a:xfrm>
            <a:off x="7302218" y="3220195"/>
            <a:ext cx="1419225" cy="1289050"/>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kumimoji="1" lang="zh-CN" altLang="en-US" sz="2000" dirty="0">
                <a:solidFill>
                  <a:schemeClr val="accent1"/>
                </a:solidFill>
                <a:latin typeface="Microsoft YaHei" charset="-122"/>
                <a:ea typeface="Microsoft YaHei" charset="-122"/>
                <a:cs typeface="Microsoft YaHei" charset="-122"/>
              </a:rPr>
              <a:t>公共分布式账本</a:t>
            </a:r>
          </a:p>
        </p:txBody>
      </p:sp>
    </p:spTree>
    <p:extLst>
      <p:ext uri="{BB962C8B-B14F-4D97-AF65-F5344CB8AC3E}">
        <p14:creationId xmlns:p14="http://schemas.microsoft.com/office/powerpoint/2010/main" val="35348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867" y="1047023"/>
            <a:ext cx="6096000" cy="1384995"/>
          </a:xfrm>
          <a:prstGeom prst="rect">
            <a:avLst/>
          </a:prstGeom>
        </p:spPr>
        <p:txBody>
          <a:bodyPr>
            <a:spAutoFit/>
          </a:bodyPr>
          <a:lstStyle/>
          <a:p>
            <a:pPr>
              <a:lnSpc>
                <a:spcPct val="150000"/>
              </a:lnSpc>
            </a:pPr>
            <a:r>
              <a:rPr lang="zh-CN" altLang="en-US" sz="3200" b="1" dirty="0" smtClean="0">
                <a:solidFill>
                  <a:schemeClr val="accent5">
                    <a:lumMod val="10000"/>
                  </a:schemeClr>
                </a:solidFill>
                <a:latin typeface="华文楷体" panose="02010600040101010101" pitchFamily="2" charset="-122"/>
                <a:ea typeface="华文楷体" panose="02010600040101010101" pitchFamily="2" charset="-122"/>
              </a:rPr>
              <a:t>     问题</a:t>
            </a:r>
            <a:endParaRPr lang="en-US" altLang="zh-CN" sz="3200" b="1"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比特币的核心技术是什么？</a:t>
            </a: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pic>
        <p:nvPicPr>
          <p:cNvPr id="3" name="Picture 4" descr="https://w2.ishuo.cn/mmbiz/AZQZ9KUtamuWGSmQUsX1DLSfP8bAia1c0gGVrJYEuP2QmuIHrE54hdI2PyYZTZzReJzXtom3jLH1bqr0Yws3hSw/64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931" y="1550297"/>
            <a:ext cx="6096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88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3129" y="600518"/>
            <a:ext cx="2364932" cy="1334873"/>
          </a:xfrm>
          <a:prstGeom prst="roundRect">
            <a:avLst>
              <a:gd name="adj" fmla="val 8594"/>
            </a:avLst>
          </a:prstGeom>
          <a:solidFill>
            <a:srgbClr val="FFFFFF">
              <a:shade val="85000"/>
            </a:srgbClr>
          </a:solidFill>
          <a:ln>
            <a:noFill/>
          </a:ln>
          <a:effectLst/>
        </p:spPr>
      </p:pic>
      <p:sp>
        <p:nvSpPr>
          <p:cNvPr id="30723" name="文本框 3"/>
          <p:cNvSpPr txBox="1">
            <a:spLocks noChangeArrowheads="1"/>
          </p:cNvSpPr>
          <p:nvPr/>
        </p:nvSpPr>
        <p:spPr bwMode="auto">
          <a:xfrm>
            <a:off x="2856703" y="1067371"/>
            <a:ext cx="5780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黑体" panose="02010609060101010101" pitchFamily="49" charset="-122"/>
                <a:ea typeface="黑体" panose="02010609060101010101" pitchFamily="49" charset="-122"/>
              </a:rPr>
              <a:t>区块链因比特币而生</a:t>
            </a:r>
          </a:p>
        </p:txBody>
      </p:sp>
      <p:pic>
        <p:nvPicPr>
          <p:cNvPr id="6" name="图片 5"/>
          <p:cNvPicPr>
            <a:picLocks noChangeAspect="1"/>
          </p:cNvPicPr>
          <p:nvPr/>
        </p:nvPicPr>
        <p:blipFill>
          <a:blip r:embed="rId4"/>
          <a:stretch>
            <a:fillRect/>
          </a:stretch>
        </p:blipFill>
        <p:spPr>
          <a:xfrm>
            <a:off x="503130" y="2207467"/>
            <a:ext cx="2349749" cy="1186021"/>
          </a:xfrm>
          <a:prstGeom prst="roundRect">
            <a:avLst>
              <a:gd name="adj" fmla="val 8594"/>
            </a:avLst>
          </a:prstGeom>
          <a:solidFill>
            <a:srgbClr val="FFFFFF">
              <a:shade val="85000"/>
            </a:srgbClr>
          </a:solidFill>
          <a:ln>
            <a:noFill/>
          </a:ln>
          <a:effectLst/>
        </p:spPr>
      </p:pic>
      <p:pic>
        <p:nvPicPr>
          <p:cNvPr id="7" name="图片 6"/>
          <p:cNvPicPr>
            <a:picLocks noChangeAspect="1"/>
          </p:cNvPicPr>
          <p:nvPr/>
        </p:nvPicPr>
        <p:blipFill>
          <a:blip r:embed="rId5"/>
          <a:stretch>
            <a:fillRect/>
          </a:stretch>
        </p:blipFill>
        <p:spPr>
          <a:xfrm>
            <a:off x="503129" y="3773681"/>
            <a:ext cx="2379074" cy="2095455"/>
          </a:xfrm>
          <a:prstGeom prst="roundRect">
            <a:avLst>
              <a:gd name="adj" fmla="val 8594"/>
            </a:avLst>
          </a:prstGeom>
          <a:solidFill>
            <a:srgbClr val="FFFFFF">
              <a:shade val="85000"/>
            </a:srgbClr>
          </a:solidFill>
          <a:ln>
            <a:noFill/>
          </a:ln>
          <a:effectLst/>
        </p:spPr>
      </p:pic>
      <p:sp>
        <p:nvSpPr>
          <p:cNvPr id="30726" name="文本框 7"/>
          <p:cNvSpPr txBox="1">
            <a:spLocks noChangeArrowheads="1"/>
          </p:cNvSpPr>
          <p:nvPr/>
        </p:nvSpPr>
        <p:spPr bwMode="auto">
          <a:xfrm>
            <a:off x="2939254" y="2292921"/>
            <a:ext cx="4676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黑体" panose="02010609060101010101" pitchFamily="49" charset="-122"/>
                <a:ea typeface="黑体" panose="02010609060101010101" pitchFamily="49" charset="-122"/>
              </a:rPr>
              <a:t>互联网</a:t>
            </a:r>
            <a:r>
              <a:rPr lang="en-US" altLang="zh-CN" sz="2000" dirty="0">
                <a:latin typeface="黑体" panose="02010609060101010101" pitchFamily="49" charset="-122"/>
                <a:ea typeface="黑体" panose="02010609060101010101" pitchFamily="49" charset="-122"/>
              </a:rPr>
              <a:t>TCP/IP</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HTTP</a:t>
            </a:r>
            <a:r>
              <a:rPr lang="zh-CN" altLang="zh-CN" sz="2000" dirty="0">
                <a:latin typeface="黑体" panose="02010609060101010101" pitchFamily="49" charset="-122"/>
                <a:ea typeface="黑体" panose="02010609060101010101" pitchFamily="49" charset="-122"/>
              </a:rPr>
              <a:t>协议让我们进入了信息自由传递</a:t>
            </a:r>
            <a:r>
              <a:rPr lang="zh-CN" altLang="en-US" sz="2000" dirty="0">
                <a:latin typeface="黑体" panose="02010609060101010101" pitchFamily="49" charset="-122"/>
                <a:ea typeface="黑体" panose="02010609060101010101" pitchFamily="49" charset="-122"/>
              </a:rPr>
              <a:t>时代</a:t>
            </a:r>
            <a:endParaRPr lang="zh-CN" altLang="zh-CN" sz="2000" dirty="0">
              <a:latin typeface="黑体" panose="02010609060101010101" pitchFamily="49" charset="-122"/>
              <a:ea typeface="黑体" panose="02010609060101010101" pitchFamily="49" charset="-122"/>
            </a:endParaRPr>
          </a:p>
        </p:txBody>
      </p:sp>
      <p:sp>
        <p:nvSpPr>
          <p:cNvPr id="30727" name="文本框 8"/>
          <p:cNvSpPr txBox="1">
            <a:spLocks noChangeArrowheads="1"/>
          </p:cNvSpPr>
          <p:nvPr/>
        </p:nvSpPr>
        <p:spPr bwMode="auto">
          <a:xfrm>
            <a:off x="2939253" y="4118546"/>
            <a:ext cx="62293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000">
                <a:latin typeface="黑体" panose="02010609060101010101" pitchFamily="49" charset="-122"/>
                <a:ea typeface="黑体" panose="02010609060101010101" pitchFamily="49" charset="-122"/>
              </a:rPr>
              <a:t>区块链将把我们带入价值</a:t>
            </a:r>
            <a:r>
              <a:rPr lang="zh-CN" altLang="en-US" sz="2000">
                <a:latin typeface="黑体" panose="02010609060101010101" pitchFamily="49" charset="-122"/>
                <a:ea typeface="黑体" panose="02010609060101010101" pitchFamily="49" charset="-122"/>
              </a:rPr>
              <a:t>高速</a:t>
            </a:r>
            <a:r>
              <a:rPr lang="zh-CN" altLang="zh-CN" sz="2000">
                <a:latin typeface="黑体" panose="02010609060101010101" pitchFamily="49" charset="-122"/>
                <a:ea typeface="黑体" panose="02010609060101010101" pitchFamily="49" charset="-122"/>
              </a:rPr>
              <a:t>公路时代</a:t>
            </a:r>
            <a:endParaRPr lang="en-US" altLang="zh-CN" sz="2000">
              <a:latin typeface="黑体" panose="02010609060101010101" pitchFamily="49" charset="-122"/>
              <a:ea typeface="黑体" panose="02010609060101010101" pitchFamily="49" charset="-122"/>
            </a:endParaRPr>
          </a:p>
          <a:p>
            <a:pPr>
              <a:lnSpc>
                <a:spcPct val="150000"/>
              </a:lnSpc>
            </a:pPr>
            <a:r>
              <a:rPr lang="zh-CN" altLang="zh-CN" sz="2000">
                <a:latin typeface="黑体" panose="02010609060101010101" pitchFamily="49" charset="-122"/>
                <a:ea typeface="黑体" panose="02010609060101010101" pitchFamily="49" charset="-122"/>
              </a:rPr>
              <a:t>为人类社会进入智慧社会打开了大门</a:t>
            </a:r>
          </a:p>
          <a:p>
            <a:pPr>
              <a:lnSpc>
                <a:spcPct val="150000"/>
              </a:lnSpc>
            </a:pPr>
            <a:endParaRPr kumimoji="1" lang="zh-CN" altLang="en-US" sz="2000">
              <a:latin typeface="黑体" panose="02010609060101010101" pitchFamily="49" charset="-122"/>
              <a:ea typeface="黑体" panose="02010609060101010101" pitchFamily="49" charset="-122"/>
            </a:endParaRPr>
          </a:p>
        </p:txBody>
      </p:sp>
      <p:sp>
        <p:nvSpPr>
          <p:cNvPr id="2" name="矩形 1"/>
          <p:cNvSpPr/>
          <p:nvPr/>
        </p:nvSpPr>
        <p:spPr>
          <a:xfrm>
            <a:off x="8390144" y="886893"/>
            <a:ext cx="2994485" cy="4708981"/>
          </a:xfrm>
          <a:prstGeom prst="rect">
            <a:avLst/>
          </a:prstGeom>
        </p:spPr>
        <p:txBody>
          <a:bodyPr wrap="square">
            <a:spAutoFit/>
          </a:bodyPr>
          <a:lstStyle/>
          <a:p>
            <a:pPr>
              <a:lnSpc>
                <a:spcPct val="150000"/>
              </a:lnSpc>
            </a:pPr>
            <a:r>
              <a:rPr lang="zh-CN" altLang="en-US" sz="2000" b="1" dirty="0">
                <a:latin typeface="黑体" panose="02010609060101010101" pitchFamily="49" charset="-122"/>
                <a:ea typeface="黑体" panose="02010609060101010101" pitchFamily="49" charset="-122"/>
              </a:rPr>
              <a:t>区块链技术现在已经脱离比特币网络自身，在金融、贸易、征信、物联网 、 共享经济等诸多领域崭露头角 。 现在，除非特别指出是“比特币区块链”，否则当人们提到“区块链技术”时，往往所指已经与比特币没有什么必然联系了 。 </a:t>
            </a:r>
          </a:p>
        </p:txBody>
      </p:sp>
    </p:spTree>
    <p:extLst>
      <p:ext uri="{BB962C8B-B14F-4D97-AF65-F5344CB8AC3E}">
        <p14:creationId xmlns:p14="http://schemas.microsoft.com/office/powerpoint/2010/main" val="2078491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ctrTitle" idx="4294967295"/>
          </p:nvPr>
        </p:nvSpPr>
        <p:spPr bwMode="auto">
          <a:xfrm>
            <a:off x="279207" y="237761"/>
            <a:ext cx="6858000" cy="2387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solidFill>
                  <a:schemeClr val="tx1"/>
                </a:solidFill>
              </a:rPr>
              <a:t>区块链（</a:t>
            </a:r>
            <a:r>
              <a:rPr lang="en-US" altLang="zh-CN" dirty="0" err="1" smtClean="0">
                <a:solidFill>
                  <a:schemeClr val="tx1"/>
                </a:solidFill>
              </a:rPr>
              <a:t>Blockchain</a:t>
            </a:r>
            <a:r>
              <a:rPr lang="zh-CN" altLang="en-US" dirty="0" smtClean="0">
                <a:solidFill>
                  <a:schemeClr val="tx1"/>
                </a:solidFill>
              </a:rPr>
              <a:t>）</a:t>
            </a:r>
          </a:p>
        </p:txBody>
      </p:sp>
      <p:sp>
        <p:nvSpPr>
          <p:cNvPr id="32771" name="内容占位符 2"/>
          <p:cNvSpPr>
            <a:spLocks noGrp="1"/>
          </p:cNvSpPr>
          <p:nvPr>
            <p:ph type="subTitle" idx="4294967295"/>
          </p:nvPr>
        </p:nvSpPr>
        <p:spPr bwMode="auto">
          <a:xfrm>
            <a:off x="474626" y="1208782"/>
            <a:ext cx="8569325" cy="2932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nSpc>
                <a:spcPct val="150000"/>
              </a:lnSpc>
            </a:pPr>
            <a:r>
              <a:rPr lang="zh-CN" altLang="en-US" sz="2000" dirty="0">
                <a:latin typeface="黑体" panose="02010609060101010101" pitchFamily="49" charset="-122"/>
                <a:ea typeface="黑体" panose="02010609060101010101" pitchFamily="49" charset="-122"/>
              </a:rPr>
              <a:t>本质上是一个去中心化</a:t>
            </a:r>
            <a:r>
              <a:rPr lang="zh-CN" altLang="en-US" sz="2000" dirty="0" smtClean="0">
                <a:latin typeface="黑体" panose="02010609060101010101" pitchFamily="49" charset="-122"/>
                <a:ea typeface="黑体" panose="02010609060101010101" pitchFamily="49" charset="-122"/>
              </a:rPr>
              <a:t>的</a:t>
            </a:r>
            <a:r>
              <a:rPr lang="zh-CN" altLang="en-US" sz="2000" dirty="0" smtClean="0">
                <a:solidFill>
                  <a:schemeClr val="accent1"/>
                </a:solidFill>
                <a:latin typeface="黑体" panose="02010609060101010101" pitchFamily="49" charset="-122"/>
                <a:ea typeface="黑体" panose="02010609060101010101" pitchFamily="49" charset="-122"/>
              </a:rPr>
              <a:t>数据库，又不仅仅是一个数据库</a:t>
            </a:r>
            <a:r>
              <a:rPr lang="zh-CN" altLang="en-US" sz="2000" dirty="0" smtClean="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是一串使用密码学方法相关联产生的数据块，每一个数据块中包含了一组比特币网络交易的信息，用于验证其信息的有效性（防伪）和生成下一个区块。</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2015</a:t>
            </a:r>
            <a:r>
              <a:rPr lang="zh-CN" altLang="en-US" sz="2000" dirty="0">
                <a:latin typeface="黑体" panose="02010609060101010101" pitchFamily="49" charset="-122"/>
                <a:ea typeface="黑体" panose="02010609060101010101" pitchFamily="49" charset="-122"/>
              </a:rPr>
              <a:t>年被业界视为区块链元年，</a:t>
            </a:r>
            <a:r>
              <a:rPr lang="en-US" altLang="zh-CN" sz="2000" dirty="0">
                <a:latin typeface="黑体" panose="02010609060101010101" pitchFamily="49" charset="-122"/>
                <a:ea typeface="黑体" panose="02010609060101010101" pitchFamily="49" charset="-122"/>
              </a:rPr>
              <a:t>2016</a:t>
            </a:r>
            <a:r>
              <a:rPr lang="zh-CN" altLang="en-US" sz="2000" dirty="0">
                <a:latin typeface="黑体" panose="02010609060101010101" pitchFamily="49" charset="-122"/>
                <a:ea typeface="黑体" panose="02010609060101010101" pitchFamily="49" charset="-122"/>
              </a:rPr>
              <a:t>年则是区块链产业深化发展和全面加速前行的一年。</a:t>
            </a:r>
            <a:r>
              <a:rPr lang="zh-CN" altLang="en-US" sz="2000" b="1" dirty="0">
                <a:latin typeface="黑体" panose="02010609060101010101" pitchFamily="49" charset="-122"/>
                <a:ea typeface="黑体" panose="02010609060101010101" pitchFamily="49" charset="-122"/>
              </a:rPr>
              <a:t>当前的区块链产业就正如同</a:t>
            </a:r>
            <a:r>
              <a:rPr lang="en-US" altLang="zh-CN" sz="2000" b="1" dirty="0">
                <a:latin typeface="黑体" panose="02010609060101010101" pitchFamily="49" charset="-122"/>
                <a:ea typeface="黑体" panose="02010609060101010101" pitchFamily="49" charset="-122"/>
              </a:rPr>
              <a:t>94</a:t>
            </a:r>
            <a:r>
              <a:rPr lang="zh-CN" altLang="en-US" sz="2000" b="1" dirty="0">
                <a:latin typeface="黑体" panose="02010609060101010101" pitchFamily="49" charset="-122"/>
                <a:ea typeface="黑体" panose="02010609060101010101" pitchFamily="49" charset="-122"/>
              </a:rPr>
              <a:t>年的互联网一样，一切都方兴未艾，背后蕴藏着巨大的</a:t>
            </a:r>
            <a:r>
              <a:rPr lang="zh-CN" altLang="en-US" sz="2000" b="1" dirty="0" smtClean="0">
                <a:latin typeface="黑体" panose="02010609060101010101" pitchFamily="49" charset="-122"/>
                <a:ea typeface="黑体" panose="02010609060101010101" pitchFamily="49" charset="-122"/>
              </a:rPr>
              <a:t>金矿</a:t>
            </a:r>
            <a:r>
              <a:rPr lang="zh-CN" altLang="en-US" sz="2000" dirty="0">
                <a:latin typeface="黑体" panose="02010609060101010101" pitchFamily="49" charset="-122"/>
                <a:ea typeface="黑体" panose="02010609060101010101" pitchFamily="49" charset="-122"/>
              </a:rPr>
              <a:t>，</a:t>
            </a:r>
            <a:r>
              <a:rPr lang="en-US" altLang="zh-CN" sz="2000" dirty="0" smtClean="0">
                <a:latin typeface="黑体" panose="02010609060101010101" pitchFamily="49" charset="-122"/>
                <a:ea typeface="黑体" panose="02010609060101010101" pitchFamily="49" charset="-122"/>
              </a:rPr>
              <a:t>2019</a:t>
            </a:r>
            <a:r>
              <a:rPr lang="zh-CN" altLang="en-US" sz="2000" dirty="0" smtClean="0">
                <a:latin typeface="黑体" panose="02010609060101010101" pitchFamily="49" charset="-122"/>
                <a:ea typeface="黑体" panose="02010609060101010101" pitchFamily="49" charset="-122"/>
              </a:rPr>
              <a:t>年“上链元年”</a:t>
            </a:r>
            <a:r>
              <a:rPr lang="zh-CN" altLang="en-US" sz="2000" b="1" dirty="0" smtClean="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nSpc>
                <a:spcPct val="150000"/>
              </a:lnSpc>
            </a:pPr>
            <a:endParaRPr lang="en-US" altLang="zh-CN" sz="2000" dirty="0">
              <a:latin typeface="黑体" panose="02010609060101010101" pitchFamily="49" charset="-122"/>
              <a:ea typeface="黑体" panose="02010609060101010101" pitchFamily="49" charset="-122"/>
            </a:endParaRPr>
          </a:p>
        </p:txBody>
      </p:sp>
      <p:pic>
        <p:nvPicPr>
          <p:cNvPr id="3277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4140894"/>
            <a:ext cx="5618163" cy="2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08900" y="4140894"/>
            <a:ext cx="2800350" cy="2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92838"/>
      </p:ext>
    </p:extLst>
  </p:cSld>
  <p:clrMapOvr>
    <a:masterClrMapping/>
  </p:clrMapOvr>
  <p:transition spd="slow"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smtClean="0"/>
              <a:t>1.4 </a:t>
            </a:r>
            <a:r>
              <a:rPr lang="zh-CN" altLang="en-US" sz="6000" dirty="0" smtClean="0"/>
              <a:t>潜在的商业价值</a:t>
            </a:r>
            <a:endParaRPr lang="zh-CN" altLang="en-US" sz="6000" dirty="0"/>
          </a:p>
        </p:txBody>
      </p:sp>
    </p:spTree>
    <p:extLst>
      <p:ext uri="{BB962C8B-B14F-4D97-AF65-F5344CB8AC3E}">
        <p14:creationId xmlns:p14="http://schemas.microsoft.com/office/powerpoint/2010/main" val="351606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6978" y="1005841"/>
            <a:ext cx="10474828" cy="4662815"/>
          </a:xfrm>
          <a:prstGeom prst="rect">
            <a:avLst/>
          </a:prstGeom>
          <a:noFill/>
        </p:spPr>
        <p:txBody>
          <a:bodyPr wrap="square" rtlCol="0">
            <a:spAutoFit/>
          </a:bodyPr>
          <a:lstStyle/>
          <a:p>
            <a:pPr>
              <a:lnSpc>
                <a:spcPct val="150000"/>
              </a:lnSpc>
            </a:pPr>
            <a:r>
              <a:rPr lang="zh-CN" altLang="en-US" dirty="0" smtClean="0"/>
              <a:t>    </a:t>
            </a:r>
            <a:endParaRPr lang="en-US" altLang="zh-CN" dirty="0" smtClean="0">
              <a:solidFill>
                <a:schemeClr val="accent1"/>
              </a:solidFill>
            </a:endParaRPr>
          </a:p>
          <a:p>
            <a:pPr marL="285750" indent="-285750">
              <a:lnSpc>
                <a:spcPct val="150000"/>
              </a:lnSpc>
              <a:buFont typeface="Wingdings" panose="05000000000000000000" pitchFamily="2" charset="2"/>
              <a:buChar char="u"/>
            </a:pPr>
            <a:r>
              <a:rPr lang="zh-CN" altLang="en-US" b="1" dirty="0" smtClean="0">
                <a:solidFill>
                  <a:schemeClr val="accent1"/>
                </a:solidFill>
              </a:rPr>
              <a:t>区块链的特点：</a:t>
            </a:r>
            <a:endParaRPr lang="en-US" altLang="zh-CN" b="1" dirty="0" smtClean="0">
              <a:solidFill>
                <a:schemeClr val="accent1"/>
              </a:solidFill>
            </a:endParaRPr>
          </a:p>
          <a:p>
            <a:pPr marL="742950" lvl="1" indent="-285750">
              <a:lnSpc>
                <a:spcPct val="150000"/>
              </a:lnSpc>
              <a:buFont typeface="Wingdings" panose="05000000000000000000" pitchFamily="2" charset="2"/>
              <a:buChar char="p"/>
            </a:pPr>
            <a:r>
              <a:rPr lang="zh-CN" altLang="en-US" dirty="0" smtClean="0">
                <a:solidFill>
                  <a:schemeClr val="accent1"/>
                </a:solidFill>
              </a:rPr>
              <a:t>分布式容错性：分布式网络极其鲁棒，能够容忍部分节点的异常状态</a:t>
            </a:r>
            <a:endParaRPr lang="en-US" altLang="zh-CN" dirty="0" smtClean="0">
              <a:solidFill>
                <a:schemeClr val="accent1"/>
              </a:solidFill>
            </a:endParaRPr>
          </a:p>
          <a:p>
            <a:pPr marL="742950" lvl="1" indent="-285750">
              <a:lnSpc>
                <a:spcPct val="150000"/>
              </a:lnSpc>
              <a:buFont typeface="Wingdings" panose="05000000000000000000" pitchFamily="2" charset="2"/>
              <a:buChar char="p"/>
            </a:pPr>
            <a:r>
              <a:rPr lang="zh-CN" altLang="en-US" dirty="0" smtClean="0">
                <a:solidFill>
                  <a:schemeClr val="accent1"/>
                </a:solidFill>
              </a:rPr>
              <a:t>不可篡改性： 一致提交后的数据会一直存在，不可被销毁或修改 </a:t>
            </a:r>
            <a:endParaRPr lang="en-US" altLang="zh-CN" dirty="0" smtClean="0">
              <a:solidFill>
                <a:schemeClr val="accent1"/>
              </a:solidFill>
            </a:endParaRPr>
          </a:p>
          <a:p>
            <a:pPr marL="742950" lvl="1" indent="-285750">
              <a:lnSpc>
                <a:spcPct val="150000"/>
              </a:lnSpc>
              <a:buFont typeface="Wingdings" panose="05000000000000000000" pitchFamily="2" charset="2"/>
              <a:buChar char="p"/>
            </a:pPr>
            <a:r>
              <a:rPr lang="zh-CN" altLang="en-US" dirty="0" smtClean="0">
                <a:solidFill>
                  <a:schemeClr val="accent1"/>
                </a:solidFill>
              </a:rPr>
              <a:t>隐私保护</a:t>
            </a:r>
            <a:r>
              <a:rPr lang="zh-CN" altLang="en-US" dirty="0">
                <a:solidFill>
                  <a:schemeClr val="accent1"/>
                </a:solidFill>
              </a:rPr>
              <a:t>性：密码学保证了数据隐私， 即便数据泄露，也无法解析 </a:t>
            </a:r>
            <a:endParaRPr lang="en-US" altLang="zh-CN" dirty="0" smtClean="0">
              <a:solidFill>
                <a:schemeClr val="accent1"/>
              </a:solidFill>
            </a:endParaRPr>
          </a:p>
          <a:p>
            <a:pPr lvl="1">
              <a:lnSpc>
                <a:spcPct val="150000"/>
              </a:lnSpc>
            </a:pPr>
            <a:endParaRPr lang="en-US" altLang="zh-CN" dirty="0">
              <a:solidFill>
                <a:schemeClr val="accent1"/>
              </a:solidFill>
            </a:endParaRPr>
          </a:p>
          <a:p>
            <a:pPr marL="285750" indent="-285750">
              <a:lnSpc>
                <a:spcPct val="150000"/>
              </a:lnSpc>
              <a:buFont typeface="Wingdings" panose="05000000000000000000" pitchFamily="2" charset="2"/>
              <a:buChar char="u"/>
            </a:pPr>
            <a:r>
              <a:rPr lang="zh-CN" altLang="en-US" b="1" dirty="0" smtClean="0">
                <a:solidFill>
                  <a:schemeClr val="accent1"/>
                </a:solidFill>
              </a:rPr>
              <a:t>随</a:t>
            </a:r>
            <a:r>
              <a:rPr lang="zh-CN" altLang="en-US" b="1" dirty="0">
                <a:solidFill>
                  <a:schemeClr val="accent1"/>
                </a:solidFill>
              </a:rPr>
              <a:t>之带来的业务可能包括如下</a:t>
            </a:r>
            <a:r>
              <a:rPr lang="zh-CN" altLang="en-US" b="1" dirty="0" smtClean="0">
                <a:solidFill>
                  <a:schemeClr val="accent1"/>
                </a:solidFill>
              </a:rPr>
              <a:t>特性：</a:t>
            </a:r>
            <a:endParaRPr lang="en-US" altLang="zh-CN" b="1" dirty="0">
              <a:solidFill>
                <a:schemeClr val="accent1"/>
              </a:solidFill>
            </a:endParaRPr>
          </a:p>
          <a:p>
            <a:pPr marL="742950" lvl="1" indent="-285750">
              <a:lnSpc>
                <a:spcPct val="150000"/>
              </a:lnSpc>
              <a:buFont typeface="Wingdings" panose="05000000000000000000" pitchFamily="2" charset="2"/>
              <a:buChar char="p"/>
            </a:pPr>
            <a:r>
              <a:rPr lang="zh-CN" altLang="en-US" b="1" dirty="0" smtClean="0">
                <a:solidFill>
                  <a:schemeClr val="accent1"/>
                </a:solidFill>
              </a:rPr>
              <a:t>可信</a:t>
            </a:r>
            <a:r>
              <a:rPr lang="zh-CN" altLang="en-US" b="1" dirty="0">
                <a:solidFill>
                  <a:schemeClr val="accent1"/>
                </a:solidFill>
              </a:rPr>
              <a:t>任性</a:t>
            </a:r>
            <a:r>
              <a:rPr lang="zh-CN" altLang="en-US" dirty="0">
                <a:solidFill>
                  <a:schemeClr val="accent1"/>
                </a:solidFill>
              </a:rPr>
              <a:t>：区块链技术可以提供天然可信的分布式账本平台，不需要额外第三方</a:t>
            </a:r>
            <a:r>
              <a:rPr lang="zh-CN" altLang="en-US" dirty="0" smtClean="0">
                <a:solidFill>
                  <a:schemeClr val="accent1"/>
                </a:solidFill>
              </a:rPr>
              <a:t>中介</a:t>
            </a:r>
            <a:r>
              <a:rPr lang="zh-CN" altLang="en-US" dirty="0">
                <a:solidFill>
                  <a:schemeClr val="accent1"/>
                </a:solidFill>
              </a:rPr>
              <a:t>机构参与 </a:t>
            </a:r>
            <a:endParaRPr lang="en-US" altLang="zh-CN" dirty="0">
              <a:solidFill>
                <a:schemeClr val="accent1"/>
              </a:solidFill>
            </a:endParaRPr>
          </a:p>
          <a:p>
            <a:pPr marL="742950" lvl="1" indent="-285750">
              <a:lnSpc>
                <a:spcPct val="150000"/>
              </a:lnSpc>
              <a:buFont typeface="Wingdings" panose="05000000000000000000" pitchFamily="2" charset="2"/>
              <a:buChar char="p"/>
            </a:pPr>
            <a:r>
              <a:rPr lang="zh-CN" altLang="en-US" b="1" dirty="0" smtClean="0">
                <a:solidFill>
                  <a:schemeClr val="accent1"/>
                </a:solidFill>
              </a:rPr>
              <a:t>降低成本 </a:t>
            </a:r>
            <a:r>
              <a:rPr lang="zh-CN" altLang="en-US" dirty="0">
                <a:solidFill>
                  <a:schemeClr val="accent1"/>
                </a:solidFill>
              </a:rPr>
              <a:t>：跟传统技术相比，区块链技术可能需要的时间、 人力和维护成本更</a:t>
            </a:r>
            <a:r>
              <a:rPr lang="zh-CN" altLang="en-US" dirty="0" smtClean="0">
                <a:solidFill>
                  <a:schemeClr val="accent1"/>
                </a:solidFill>
              </a:rPr>
              <a:t>少</a:t>
            </a:r>
            <a:endParaRPr lang="en-US" altLang="zh-CN" dirty="0">
              <a:solidFill>
                <a:schemeClr val="accent1"/>
              </a:solidFill>
            </a:endParaRPr>
          </a:p>
          <a:p>
            <a:pPr marL="742950" lvl="1" indent="-285750">
              <a:lnSpc>
                <a:spcPct val="150000"/>
              </a:lnSpc>
              <a:buFont typeface="Wingdings" panose="05000000000000000000" pitchFamily="2" charset="2"/>
              <a:buChar char="p"/>
            </a:pPr>
            <a:r>
              <a:rPr lang="zh-CN" altLang="en-US" b="1" dirty="0" smtClean="0">
                <a:solidFill>
                  <a:schemeClr val="accent1"/>
                </a:solidFill>
              </a:rPr>
              <a:t>增强</a:t>
            </a:r>
            <a:r>
              <a:rPr lang="zh-CN" altLang="en-US" b="1" dirty="0">
                <a:solidFill>
                  <a:schemeClr val="accent1"/>
                </a:solidFill>
              </a:rPr>
              <a:t>安全 </a:t>
            </a:r>
            <a:r>
              <a:rPr lang="zh-CN" altLang="en-US" dirty="0">
                <a:solidFill>
                  <a:schemeClr val="accent1"/>
                </a:solidFill>
              </a:rPr>
              <a:t>：区块链技术将有利于安全、可靠的审计管理和账目清算，减少犯罪风险 </a:t>
            </a:r>
            <a:br>
              <a:rPr lang="zh-CN" altLang="en-US" dirty="0">
                <a:solidFill>
                  <a:schemeClr val="accent1"/>
                </a:solidFill>
              </a:rPr>
            </a:br>
            <a:endParaRPr lang="zh-CN" altLang="en-US" dirty="0">
              <a:solidFill>
                <a:schemeClr val="accent1"/>
              </a:solidFill>
            </a:endParaRPr>
          </a:p>
        </p:txBody>
      </p:sp>
    </p:spTree>
    <p:extLst>
      <p:ext uri="{BB962C8B-B14F-4D97-AF65-F5344CB8AC3E}">
        <p14:creationId xmlns:p14="http://schemas.microsoft.com/office/powerpoint/2010/main" val="3556517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4344" y="2229029"/>
            <a:ext cx="5773862" cy="1754326"/>
          </a:xfrm>
          <a:prstGeom prst="rect">
            <a:avLst/>
          </a:prstGeom>
          <a:noFill/>
        </p:spPr>
        <p:txBody>
          <a:bodyPr wrap="square" rtlCol="0">
            <a:spAutoFit/>
          </a:bodyPr>
          <a:lstStyle/>
          <a:p>
            <a:pPr>
              <a:lnSpc>
                <a:spcPct val="150000"/>
              </a:lnSpc>
            </a:pPr>
            <a:r>
              <a:rPr lang="zh-CN" altLang="en-US" dirty="0" smtClean="0"/>
              <a:t>    </a:t>
            </a:r>
            <a:r>
              <a:rPr lang="zh-CN" altLang="en-US" dirty="0" smtClean="0">
                <a:solidFill>
                  <a:schemeClr val="accent1"/>
                </a:solidFill>
                <a:latin typeface="华文楷体" panose="02010600040101010101" pitchFamily="2" charset="-122"/>
                <a:ea typeface="华文楷体" panose="02010600040101010101" pitchFamily="2" charset="-122"/>
              </a:rPr>
              <a:t>所有</a:t>
            </a:r>
            <a:r>
              <a:rPr lang="zh-CN" altLang="en-US" dirty="0">
                <a:solidFill>
                  <a:schemeClr val="accent1"/>
                </a:solidFill>
                <a:latin typeface="华文楷体" panose="02010600040101010101" pitchFamily="2" charset="-122"/>
                <a:ea typeface="华文楷体" panose="02010600040101010101" pitchFamily="2" charset="-122"/>
              </a:rPr>
              <a:t>跟信息 、 价值（包括货币、证券、专利 、 版权、数字商品、实际物品等）</a:t>
            </a:r>
            <a:r>
              <a:rPr lang="zh-CN" altLang="en-US" dirty="0" smtClean="0">
                <a:solidFill>
                  <a:schemeClr val="accent1"/>
                </a:solidFill>
                <a:latin typeface="华文楷体" panose="02010600040101010101" pitchFamily="2" charset="-122"/>
                <a:ea typeface="华文楷体" panose="02010600040101010101" pitchFamily="2" charset="-122"/>
              </a:rPr>
              <a:t>、信用等相关</a:t>
            </a:r>
            <a:r>
              <a:rPr lang="zh-CN" altLang="en-US" dirty="0">
                <a:solidFill>
                  <a:schemeClr val="accent1"/>
                </a:solidFill>
                <a:latin typeface="华文楷体" panose="02010600040101010101" pitchFamily="2" charset="-122"/>
                <a:ea typeface="华文楷体" panose="02010600040101010101" pitchFamily="2" charset="-122"/>
              </a:rPr>
              <a:t>的交换过程，都将可能从区块链技术中得到启发或</a:t>
            </a:r>
            <a:r>
              <a:rPr lang="zh-CN" altLang="en-US" dirty="0" smtClean="0">
                <a:solidFill>
                  <a:schemeClr val="accent1"/>
                </a:solidFill>
                <a:latin typeface="华文楷体" panose="02010600040101010101" pitchFamily="2" charset="-122"/>
                <a:ea typeface="华文楷体" panose="02010600040101010101" pitchFamily="2" charset="-122"/>
              </a:rPr>
              <a:t>直接受益。 </a:t>
            </a:r>
            <a:r>
              <a:rPr lang="zh-CN" altLang="en-US" dirty="0">
                <a:solidFill>
                  <a:schemeClr val="accent1"/>
                </a:solidFill>
                <a:latin typeface="华文楷体" panose="02010600040101010101" pitchFamily="2" charset="-122"/>
                <a:ea typeface="华文楷体" panose="02010600040101010101" pitchFamily="2" charset="-122"/>
              </a:rPr>
              <a:t/>
            </a:r>
            <a:br>
              <a:rPr lang="zh-CN" altLang="en-US" dirty="0">
                <a:solidFill>
                  <a:schemeClr val="accent1"/>
                </a:solidFill>
                <a:latin typeface="华文楷体" panose="02010600040101010101" pitchFamily="2" charset="-122"/>
                <a:ea typeface="华文楷体" panose="02010600040101010101" pitchFamily="2" charset="-122"/>
              </a:rPr>
            </a:br>
            <a:endParaRPr lang="zh-CN" altLang="en-US" dirty="0">
              <a:solidFill>
                <a:schemeClr val="accent1"/>
              </a:solidFill>
              <a:latin typeface="华文楷体" panose="02010600040101010101" pitchFamily="2" charset="-122"/>
              <a:ea typeface="华文楷体" panose="02010600040101010101" pitchFamily="2" charset="-122"/>
            </a:endParaRPr>
          </a:p>
        </p:txBody>
      </p:sp>
      <p:grpSp>
        <p:nvGrpSpPr>
          <p:cNvPr id="14" name="组合 13"/>
          <p:cNvGrpSpPr/>
          <p:nvPr/>
        </p:nvGrpSpPr>
        <p:grpSpPr>
          <a:xfrm>
            <a:off x="7451626" y="1445149"/>
            <a:ext cx="3942677" cy="3257479"/>
            <a:chOff x="3376014" y="2555492"/>
            <a:chExt cx="3942677" cy="3257479"/>
          </a:xfrm>
        </p:grpSpPr>
        <p:sp>
          <p:nvSpPr>
            <p:cNvPr id="2" name="椭圆 1"/>
            <p:cNvSpPr/>
            <p:nvPr/>
          </p:nvSpPr>
          <p:spPr>
            <a:xfrm>
              <a:off x="4807131" y="3958042"/>
              <a:ext cx="1227909" cy="1227909"/>
            </a:xfrm>
            <a:prstGeom prst="ellipse">
              <a:avLst/>
            </a:prstGeom>
            <a:solidFill>
              <a:schemeClr val="tx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椭圆 4"/>
            <p:cNvSpPr/>
            <p:nvPr/>
          </p:nvSpPr>
          <p:spPr>
            <a:xfrm>
              <a:off x="4935581" y="2555492"/>
              <a:ext cx="971006" cy="91875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椭圆 5"/>
            <p:cNvSpPr/>
            <p:nvPr/>
          </p:nvSpPr>
          <p:spPr>
            <a:xfrm>
              <a:off x="3376014" y="4855027"/>
              <a:ext cx="957944" cy="9579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椭圆 6"/>
            <p:cNvSpPr/>
            <p:nvPr/>
          </p:nvSpPr>
          <p:spPr>
            <a:xfrm>
              <a:off x="6400799" y="4811485"/>
              <a:ext cx="917892" cy="91789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 name="下箭头 2"/>
            <p:cNvSpPr/>
            <p:nvPr/>
          </p:nvSpPr>
          <p:spPr>
            <a:xfrm rot="10800000">
              <a:off x="5166359" y="3584510"/>
              <a:ext cx="509451" cy="261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4241839">
              <a:off x="4289176" y="4828900"/>
              <a:ext cx="509451" cy="261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7765009">
              <a:off x="6009636" y="4779836"/>
              <a:ext cx="509451" cy="261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17580" y="4387330"/>
              <a:ext cx="971006" cy="369332"/>
            </a:xfrm>
            <a:prstGeom prst="rect">
              <a:avLst/>
            </a:prstGeom>
            <a:noFill/>
          </p:spPr>
          <p:txBody>
            <a:bodyPr wrap="square" rtlCol="0">
              <a:spAutoFit/>
            </a:bodyPr>
            <a:lstStyle/>
            <a:p>
              <a:r>
                <a:rPr lang="zh-CN" altLang="en-US" dirty="0">
                  <a:solidFill>
                    <a:schemeClr val="accent1"/>
                  </a:solidFill>
                </a:rPr>
                <a:t>区块链</a:t>
              </a:r>
            </a:p>
          </p:txBody>
        </p:sp>
        <p:sp>
          <p:nvSpPr>
            <p:cNvPr id="11" name="文本框 10"/>
            <p:cNvSpPr txBox="1"/>
            <p:nvPr/>
          </p:nvSpPr>
          <p:spPr>
            <a:xfrm>
              <a:off x="5082894" y="2841089"/>
              <a:ext cx="649522" cy="369332"/>
            </a:xfrm>
            <a:prstGeom prst="rect">
              <a:avLst/>
            </a:prstGeom>
            <a:noFill/>
          </p:spPr>
          <p:txBody>
            <a:bodyPr wrap="square" rtlCol="0">
              <a:spAutoFit/>
            </a:bodyPr>
            <a:lstStyle/>
            <a:p>
              <a:r>
                <a:rPr lang="zh-CN" altLang="en-US" dirty="0" smtClean="0">
                  <a:solidFill>
                    <a:schemeClr val="accent1"/>
                  </a:solidFill>
                </a:rPr>
                <a:t>信息</a:t>
              </a:r>
              <a:endParaRPr lang="zh-CN" altLang="en-US" dirty="0">
                <a:solidFill>
                  <a:schemeClr val="accent1"/>
                </a:solidFill>
              </a:endParaRPr>
            </a:p>
          </p:txBody>
        </p:sp>
        <p:sp>
          <p:nvSpPr>
            <p:cNvPr id="12" name="文本框 11"/>
            <p:cNvSpPr txBox="1"/>
            <p:nvPr/>
          </p:nvSpPr>
          <p:spPr>
            <a:xfrm>
              <a:off x="3513909" y="5185951"/>
              <a:ext cx="653142" cy="369332"/>
            </a:xfrm>
            <a:prstGeom prst="rect">
              <a:avLst/>
            </a:prstGeom>
            <a:noFill/>
          </p:spPr>
          <p:txBody>
            <a:bodyPr wrap="square" rtlCol="0">
              <a:spAutoFit/>
            </a:bodyPr>
            <a:lstStyle/>
            <a:p>
              <a:r>
                <a:rPr lang="zh-CN" altLang="en-US" dirty="0" smtClean="0">
                  <a:solidFill>
                    <a:schemeClr val="accent1"/>
                  </a:solidFill>
                </a:rPr>
                <a:t>信用</a:t>
              </a:r>
              <a:endParaRPr lang="zh-CN" altLang="en-US" dirty="0">
                <a:solidFill>
                  <a:schemeClr val="accent1"/>
                </a:solidFill>
              </a:endParaRPr>
            </a:p>
          </p:txBody>
        </p:sp>
        <p:sp>
          <p:nvSpPr>
            <p:cNvPr id="13" name="文本框 12"/>
            <p:cNvSpPr txBox="1"/>
            <p:nvPr/>
          </p:nvSpPr>
          <p:spPr>
            <a:xfrm>
              <a:off x="6493684" y="5093698"/>
              <a:ext cx="677825" cy="369332"/>
            </a:xfrm>
            <a:prstGeom prst="rect">
              <a:avLst/>
            </a:prstGeom>
            <a:noFill/>
          </p:spPr>
          <p:txBody>
            <a:bodyPr wrap="square" rtlCol="0">
              <a:spAutoFit/>
            </a:bodyPr>
            <a:lstStyle/>
            <a:p>
              <a:r>
                <a:rPr lang="zh-CN" altLang="en-US" dirty="0" smtClean="0">
                  <a:solidFill>
                    <a:schemeClr val="accent1"/>
                  </a:solidFill>
                </a:rPr>
                <a:t>价值</a:t>
              </a:r>
              <a:endParaRPr lang="zh-CN" altLang="en-US" dirty="0">
                <a:solidFill>
                  <a:schemeClr val="accent1"/>
                </a:solidFill>
              </a:endParaRPr>
            </a:p>
          </p:txBody>
        </p:sp>
      </p:grpSp>
      <p:sp>
        <p:nvSpPr>
          <p:cNvPr id="15" name="文本框 14"/>
          <p:cNvSpPr txBox="1"/>
          <p:nvPr/>
        </p:nvSpPr>
        <p:spPr>
          <a:xfrm>
            <a:off x="8368409" y="5107577"/>
            <a:ext cx="3747596" cy="369332"/>
          </a:xfrm>
          <a:prstGeom prst="rect">
            <a:avLst/>
          </a:prstGeom>
          <a:noFill/>
        </p:spPr>
        <p:txBody>
          <a:bodyPr wrap="square" rtlCol="0">
            <a:spAutoFit/>
          </a:bodyPr>
          <a:lstStyle/>
          <a:p>
            <a:r>
              <a:rPr lang="zh-CN" altLang="en-US" dirty="0">
                <a:solidFill>
                  <a:schemeClr val="accent1"/>
                </a:solidFill>
                <a:latin typeface="华文楷体" panose="02010600040101010101" pitchFamily="2" charset="-122"/>
                <a:ea typeface="华文楷体" panose="02010600040101010101" pitchFamily="2" charset="-122"/>
              </a:rPr>
              <a:t>区</a:t>
            </a:r>
            <a:r>
              <a:rPr lang="zh-CN" altLang="en-US" dirty="0" smtClean="0">
                <a:solidFill>
                  <a:schemeClr val="accent1"/>
                </a:solidFill>
                <a:latin typeface="华文楷体" panose="02010600040101010101" pitchFamily="2" charset="-122"/>
                <a:ea typeface="华文楷体" panose="02010600040101010101" pitchFamily="2" charset="-122"/>
              </a:rPr>
              <a:t>块链影响的交换过程</a:t>
            </a:r>
            <a:endParaRPr lang="zh-CN" altLang="en-US"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61786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内容占位符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648025" y="2054482"/>
            <a:ext cx="8524875" cy="383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66838" y="519369"/>
            <a:ext cx="4462462" cy="553998"/>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en-US" sz="2000" kern="0">
                <a:solidFill>
                  <a:srgbClr val="00B0F0"/>
                </a:solidFill>
                <a:ea typeface="仿宋_GB2312"/>
                <a:cs typeface="宋体" panose="02010600030101010101" pitchFamily="2" charset="-122"/>
              </a:rPr>
              <a:t>只有银行服务器能证明我有多少钱</a:t>
            </a:r>
            <a:endParaRPr lang="en-US" altLang="zh-CN" sz="2000" kern="0">
              <a:solidFill>
                <a:srgbClr val="00B0F0"/>
              </a:solidFill>
              <a:ea typeface="仿宋_GB2312"/>
              <a:cs typeface="宋体" panose="02010600030101010101" pitchFamily="2" charset="-122"/>
            </a:endParaRPr>
          </a:p>
        </p:txBody>
      </p:sp>
      <p:sp>
        <p:nvSpPr>
          <p:cNvPr id="5" name="矩形 4"/>
          <p:cNvSpPr/>
          <p:nvPr/>
        </p:nvSpPr>
        <p:spPr>
          <a:xfrm>
            <a:off x="5029276" y="1165482"/>
            <a:ext cx="4462463" cy="553998"/>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en-US" sz="2000" kern="0">
                <a:solidFill>
                  <a:srgbClr val="FF0000"/>
                </a:solidFill>
              </a:rPr>
              <a:t>全世界都能证明我都有多少比特币</a:t>
            </a:r>
            <a:endParaRPr lang="zh-CN" altLang="en-US" sz="2000">
              <a:solidFill>
                <a:srgbClr val="FF0000"/>
              </a:solidFill>
            </a:endParaRPr>
          </a:p>
        </p:txBody>
      </p:sp>
      <p:pic>
        <p:nvPicPr>
          <p:cNvPr id="2765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838" y="1165483"/>
            <a:ext cx="1871662"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477353"/>
      </p:ext>
    </p:extLst>
  </p:cSld>
  <p:clrMapOvr>
    <a:masterClrMapping/>
  </p:clrMapOvr>
  <p:transition spd="slow"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4193" y="695145"/>
            <a:ext cx="10069843" cy="1338828"/>
          </a:xfrm>
          <a:prstGeom prst="rect">
            <a:avLst/>
          </a:prstGeom>
          <a:noFill/>
        </p:spPr>
        <p:txBody>
          <a:bodyPr wrap="square" rtlCol="0">
            <a:spAutoFit/>
          </a:bodyPr>
          <a:lstStyle/>
          <a:p>
            <a:pPr>
              <a:lnSpc>
                <a:spcPct val="150000"/>
              </a:lnSpc>
            </a:pPr>
            <a:r>
              <a:rPr lang="zh-CN" altLang="en-US" dirty="0" smtClean="0">
                <a:solidFill>
                  <a:schemeClr val="accent1"/>
                </a:solidFill>
              </a:rPr>
              <a:t>    目前</a:t>
            </a:r>
            <a:r>
              <a:rPr lang="zh-CN" altLang="en-US" dirty="0">
                <a:solidFill>
                  <a:schemeClr val="accent1"/>
                </a:solidFill>
              </a:rPr>
              <a:t>，区块链技术已经得到了众多金融机构和</a:t>
            </a:r>
            <a:r>
              <a:rPr lang="zh-CN" altLang="en-US" dirty="0" smtClean="0">
                <a:solidFill>
                  <a:schemeClr val="accent1"/>
                </a:solidFill>
              </a:rPr>
              <a:t>商业公司</a:t>
            </a:r>
            <a:r>
              <a:rPr lang="zh-CN" altLang="en-US" dirty="0">
                <a:solidFill>
                  <a:schemeClr val="accent1"/>
                </a:solidFill>
              </a:rPr>
              <a:t>的关注，包括大量金融界和信息技术界</a:t>
            </a:r>
            <a:r>
              <a:rPr lang="zh-CN" altLang="en-US" dirty="0" smtClean="0">
                <a:solidFill>
                  <a:schemeClr val="accent1"/>
                </a:solidFill>
              </a:rPr>
              <a:t>的领军</a:t>
            </a:r>
            <a:r>
              <a:rPr lang="zh-CN" altLang="en-US" dirty="0">
                <a:solidFill>
                  <a:schemeClr val="accent1"/>
                </a:solidFill>
              </a:rPr>
              <a:t>性</a:t>
            </a:r>
            <a:r>
              <a:rPr lang="zh-CN" altLang="en-US" dirty="0" smtClean="0">
                <a:solidFill>
                  <a:schemeClr val="accent1"/>
                </a:solidFill>
              </a:rPr>
              <a:t>企业</a:t>
            </a:r>
            <a:r>
              <a:rPr lang="zh-CN" altLang="en-US" dirty="0">
                <a:solidFill>
                  <a:schemeClr val="accent1"/>
                </a:solidFill>
              </a:rPr>
              <a:t>和团体。 典型企业组织如下（排名不分先后）</a:t>
            </a:r>
            <a:r>
              <a:rPr lang="zh-CN" altLang="en-US" dirty="0" smtClean="0">
                <a:solidFill>
                  <a:schemeClr val="accent1"/>
                </a:solidFill>
              </a:rPr>
              <a:t>：</a:t>
            </a:r>
            <a:r>
              <a:rPr lang="zh-CN" altLang="en-US" dirty="0"/>
              <a:t/>
            </a:r>
            <a:br>
              <a:rPr lang="zh-CN" altLang="en-US" dirty="0"/>
            </a:b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09600" y="2272145"/>
            <a:ext cx="4184073" cy="4247317"/>
          </a:xfrm>
          <a:prstGeom prst="rect">
            <a:avLst/>
          </a:prstGeom>
          <a:noFill/>
        </p:spPr>
        <p:txBody>
          <a:bodyPr wrap="square" numCol="1" rtlCol="0">
            <a:spAutoFit/>
          </a:bodyPr>
          <a:lstStyle/>
          <a:p>
            <a:pPr marL="285750" indent="-285750">
              <a:lnSpc>
                <a:spcPct val="150000"/>
              </a:lnSpc>
              <a:buFont typeface="Wingdings" panose="05000000000000000000" pitchFamily="2" charset="2"/>
              <a:buChar char="p"/>
            </a:pPr>
            <a:r>
              <a:rPr lang="en-US" altLang="zh-CN" dirty="0">
                <a:solidFill>
                  <a:schemeClr val="accent1"/>
                </a:solidFill>
              </a:rPr>
              <a:t>Visa </a:t>
            </a:r>
            <a:r>
              <a:rPr lang="zh-CN" altLang="en-US" dirty="0">
                <a:solidFill>
                  <a:schemeClr val="accent1"/>
                </a:solidFill>
              </a:rPr>
              <a:t>国际组织</a:t>
            </a:r>
            <a:r>
              <a:rPr lang="zh-CN" altLang="en-US" dirty="0" smtClean="0">
                <a:solidFill>
                  <a:schemeClr val="accent1"/>
                </a:solidFill>
              </a:rPr>
              <a:t>；</a:t>
            </a:r>
            <a:endParaRPr lang="en-US" altLang="zh-CN" dirty="0" smtClean="0">
              <a:solidFill>
                <a:schemeClr val="accent1"/>
              </a:solidFill>
            </a:endParaRPr>
          </a:p>
          <a:p>
            <a:pPr marL="285750" indent="-285750">
              <a:lnSpc>
                <a:spcPct val="150000"/>
              </a:lnSpc>
              <a:buFont typeface="Wingdings" panose="05000000000000000000" pitchFamily="2" charset="2"/>
              <a:buChar char="p"/>
            </a:pPr>
            <a:r>
              <a:rPr lang="zh-CN" altLang="en-US" dirty="0" smtClean="0">
                <a:solidFill>
                  <a:schemeClr val="accent1"/>
                </a:solidFill>
              </a:rPr>
              <a:t>美国纳斯达克证券交易所</a:t>
            </a:r>
            <a:r>
              <a:rPr lang="zh-CN" altLang="en-US" dirty="0">
                <a:solidFill>
                  <a:schemeClr val="accent1"/>
                </a:solidFill>
              </a:rPr>
              <a:t>（</a:t>
            </a:r>
            <a:r>
              <a:rPr lang="en-US" altLang="zh-CN" dirty="0">
                <a:solidFill>
                  <a:schemeClr val="accent1"/>
                </a:solidFill>
              </a:rPr>
              <a:t>Nasdaq</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高</a:t>
            </a:r>
            <a:r>
              <a:rPr lang="zh-CN" altLang="en-US" dirty="0">
                <a:solidFill>
                  <a:schemeClr val="accent1"/>
                </a:solidFill>
              </a:rPr>
              <a:t>盛投资银行（ </a:t>
            </a:r>
            <a:r>
              <a:rPr lang="en-US" altLang="zh-CN" dirty="0">
                <a:solidFill>
                  <a:schemeClr val="accent1"/>
                </a:solidFill>
              </a:rPr>
              <a:t>Goldman Sachs</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花旗</a:t>
            </a:r>
            <a:r>
              <a:rPr lang="zh-CN" altLang="en-US" dirty="0">
                <a:solidFill>
                  <a:schemeClr val="accent1"/>
                </a:solidFill>
              </a:rPr>
              <a:t>银行（ </a:t>
            </a:r>
            <a:r>
              <a:rPr lang="en-US" altLang="zh-CN" dirty="0">
                <a:solidFill>
                  <a:schemeClr val="accent1"/>
                </a:solidFill>
              </a:rPr>
              <a:t>Citi Bank</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美国富国银行</a:t>
            </a:r>
            <a:r>
              <a:rPr lang="zh-CN" altLang="en-US" dirty="0">
                <a:solidFill>
                  <a:schemeClr val="accent1"/>
                </a:solidFill>
              </a:rPr>
              <a:t>（ </a:t>
            </a:r>
            <a:r>
              <a:rPr lang="en-US" altLang="zh-CN" dirty="0">
                <a:solidFill>
                  <a:schemeClr val="accent1"/>
                </a:solidFill>
              </a:rPr>
              <a:t>Wells Fargo</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中国人民银行；</a:t>
            </a:r>
            <a:endParaRPr lang="en-US" altLang="zh-CN" dirty="0" smtClean="0">
              <a:solidFill>
                <a:schemeClr val="accent1"/>
              </a:solidFill>
            </a:endParaRPr>
          </a:p>
          <a:p>
            <a:pPr marL="285750" indent="-285750">
              <a:lnSpc>
                <a:spcPct val="150000"/>
              </a:lnSpc>
              <a:buFont typeface="Wingdings" panose="05000000000000000000" pitchFamily="2" charset="2"/>
              <a:buChar char="p"/>
            </a:pPr>
            <a:r>
              <a:rPr lang="zh-CN" altLang="en-US" dirty="0" smtClean="0">
                <a:solidFill>
                  <a:schemeClr val="accent1"/>
                </a:solidFill>
              </a:rPr>
              <a:t>中国</a:t>
            </a:r>
            <a:r>
              <a:rPr lang="zh-CN" altLang="en-US" dirty="0">
                <a:solidFill>
                  <a:schemeClr val="accent1"/>
                </a:solidFill>
              </a:rPr>
              <a:t>浦发银行</a:t>
            </a:r>
            <a:r>
              <a:rPr lang="zh-CN" altLang="en-US" dirty="0" smtClean="0">
                <a:solidFill>
                  <a:schemeClr val="accent1"/>
                </a:solidFill>
              </a:rPr>
              <a:t>；</a:t>
            </a:r>
            <a:endParaRPr lang="en-US" altLang="zh-CN" dirty="0" smtClean="0">
              <a:solidFill>
                <a:schemeClr val="accent1"/>
              </a:solidFill>
            </a:endParaRPr>
          </a:p>
          <a:p>
            <a:pPr marL="285750" indent="-285750">
              <a:lnSpc>
                <a:spcPct val="150000"/>
              </a:lnSpc>
              <a:buFont typeface="Wingdings" panose="05000000000000000000" pitchFamily="2" charset="2"/>
              <a:buChar char="p"/>
            </a:pPr>
            <a:r>
              <a:rPr lang="zh-CN" altLang="en-US" dirty="0" smtClean="0">
                <a:solidFill>
                  <a:schemeClr val="accent1"/>
                </a:solidFill>
              </a:rPr>
              <a:t>日本三菱日联金融集团；</a:t>
            </a:r>
            <a:endParaRPr lang="en-US" altLang="zh-CN" dirty="0" smtClean="0">
              <a:solidFill>
                <a:schemeClr val="accent1"/>
              </a:solidFill>
            </a:endParaRPr>
          </a:p>
          <a:p>
            <a:pPr marL="285750" indent="-285750">
              <a:lnSpc>
                <a:spcPct val="150000"/>
              </a:lnSpc>
              <a:buFont typeface="Wingdings" panose="05000000000000000000" pitchFamily="2" charset="2"/>
              <a:buChar char="p"/>
            </a:pPr>
            <a:r>
              <a:rPr lang="zh-CN" altLang="en-US" dirty="0" smtClean="0">
                <a:solidFill>
                  <a:schemeClr val="accent1"/>
                </a:solidFill>
              </a:rPr>
              <a:t>瑞士联合银行</a:t>
            </a:r>
            <a:r>
              <a:rPr lang="zh-CN" altLang="en-US" dirty="0">
                <a:solidFill>
                  <a:schemeClr val="accent1"/>
                </a:solidFill>
              </a:rPr>
              <a:t>；</a:t>
            </a:r>
            <a:br>
              <a:rPr lang="zh-CN" altLang="en-US" dirty="0">
                <a:solidFill>
                  <a:schemeClr val="accent1"/>
                </a:solidFill>
              </a:rPr>
            </a:br>
            <a:endParaRPr lang="zh-CN" altLang="en-US" dirty="0"/>
          </a:p>
        </p:txBody>
      </p:sp>
      <p:sp>
        <p:nvSpPr>
          <p:cNvPr id="17" name="文本框 16"/>
          <p:cNvSpPr txBox="1"/>
          <p:nvPr/>
        </p:nvSpPr>
        <p:spPr>
          <a:xfrm>
            <a:off x="6054437" y="2272145"/>
            <a:ext cx="4613563"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solidFill>
                  <a:schemeClr val="accent1"/>
                </a:solidFill>
              </a:rPr>
              <a:t>德意志银行</a:t>
            </a:r>
            <a:r>
              <a:rPr lang="zh-CN" altLang="en-US" dirty="0" smtClean="0">
                <a:solidFill>
                  <a:schemeClr val="accent1"/>
                </a:solidFill>
              </a:rPr>
              <a:t>；</a:t>
            </a:r>
            <a:endParaRPr lang="en-US" altLang="zh-CN" dirty="0" smtClean="0">
              <a:solidFill>
                <a:schemeClr val="accent1"/>
              </a:solidFill>
            </a:endParaRPr>
          </a:p>
          <a:p>
            <a:pPr marL="285750" indent="-285750">
              <a:lnSpc>
                <a:spcPct val="150000"/>
              </a:lnSpc>
              <a:buFont typeface="Wingdings" panose="05000000000000000000" pitchFamily="2" charset="2"/>
              <a:buChar char="p"/>
            </a:pPr>
            <a:r>
              <a:rPr lang="zh-CN" altLang="en-US" dirty="0" smtClean="0">
                <a:solidFill>
                  <a:schemeClr val="accent1"/>
                </a:solidFill>
              </a:rPr>
              <a:t>美国</a:t>
            </a:r>
            <a:r>
              <a:rPr lang="zh-CN" altLang="en-US" dirty="0">
                <a:solidFill>
                  <a:schemeClr val="accent1"/>
                </a:solidFill>
              </a:rPr>
              <a:t>证券集中保管结算公司（ </a:t>
            </a:r>
            <a:r>
              <a:rPr lang="en-US" altLang="zh-CN" dirty="0">
                <a:solidFill>
                  <a:schemeClr val="accent1"/>
                </a:solidFill>
              </a:rPr>
              <a:t>DTCC</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全球</a:t>
            </a:r>
            <a:r>
              <a:rPr lang="zh-CN" altLang="en-US" dirty="0">
                <a:solidFill>
                  <a:schemeClr val="accent1"/>
                </a:solidFill>
              </a:rPr>
              <a:t>同业银行金融电讯协会（ </a:t>
            </a:r>
            <a:r>
              <a:rPr lang="en-US" altLang="zh-CN" dirty="0">
                <a:solidFill>
                  <a:schemeClr val="accent1"/>
                </a:solidFill>
              </a:rPr>
              <a:t>SWIFT</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国际</a:t>
            </a:r>
            <a:r>
              <a:rPr lang="zh-CN" altLang="en-US" dirty="0">
                <a:solidFill>
                  <a:schemeClr val="accent1"/>
                </a:solidFill>
              </a:rPr>
              <a:t>商业机器公司（ </a:t>
            </a:r>
            <a:r>
              <a:rPr lang="en-US" altLang="zh-CN" dirty="0">
                <a:solidFill>
                  <a:schemeClr val="accent1"/>
                </a:solidFill>
              </a:rPr>
              <a:t>IBM</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微软</a:t>
            </a:r>
            <a:r>
              <a:rPr lang="zh-CN" altLang="en-US" dirty="0">
                <a:solidFill>
                  <a:schemeClr val="accent1"/>
                </a:solidFill>
              </a:rPr>
              <a:t>（ </a:t>
            </a:r>
            <a:r>
              <a:rPr lang="en-US" altLang="zh-CN" dirty="0">
                <a:solidFill>
                  <a:schemeClr val="accent1"/>
                </a:solidFill>
              </a:rPr>
              <a:t>Microsoft</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英特尔</a:t>
            </a:r>
            <a:r>
              <a:rPr lang="zh-CN" altLang="en-US" dirty="0">
                <a:solidFill>
                  <a:schemeClr val="accent1"/>
                </a:solidFill>
              </a:rPr>
              <a:t>（ </a:t>
            </a:r>
            <a:r>
              <a:rPr lang="en-US" altLang="zh-CN" dirty="0">
                <a:solidFill>
                  <a:schemeClr val="accent1"/>
                </a:solidFill>
              </a:rPr>
              <a:t>Intel</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思科</a:t>
            </a:r>
            <a:r>
              <a:rPr lang="zh-CN" altLang="en-US" dirty="0">
                <a:solidFill>
                  <a:schemeClr val="accent1"/>
                </a:solidFill>
              </a:rPr>
              <a:t>（ </a:t>
            </a:r>
            <a:r>
              <a:rPr lang="en-US" altLang="zh-CN" dirty="0">
                <a:solidFill>
                  <a:schemeClr val="accent1"/>
                </a:solidFill>
              </a:rPr>
              <a:t>Cisco</a:t>
            </a:r>
            <a:r>
              <a:rPr lang="en-US" altLang="zh-CN" dirty="0" smtClean="0">
                <a:solidFill>
                  <a:schemeClr val="accent1"/>
                </a:solidFill>
              </a:rPr>
              <a:t>);</a:t>
            </a:r>
          </a:p>
          <a:p>
            <a:pPr marL="285750" indent="-285750">
              <a:lnSpc>
                <a:spcPct val="150000"/>
              </a:lnSpc>
              <a:buFont typeface="Wingdings" panose="05000000000000000000" pitchFamily="2" charset="2"/>
              <a:buChar char="p"/>
            </a:pPr>
            <a:r>
              <a:rPr lang="zh-CN" altLang="en-US" dirty="0" smtClean="0">
                <a:solidFill>
                  <a:schemeClr val="accent1"/>
                </a:solidFill>
              </a:rPr>
              <a:t>埃森哲</a:t>
            </a:r>
            <a:r>
              <a:rPr lang="zh-CN" altLang="en-US" dirty="0">
                <a:solidFill>
                  <a:schemeClr val="accent1"/>
                </a:solidFill>
              </a:rPr>
              <a:t>（ </a:t>
            </a:r>
            <a:r>
              <a:rPr lang="en-US" altLang="zh-CN" dirty="0">
                <a:solidFill>
                  <a:schemeClr val="accent1"/>
                </a:solidFill>
              </a:rPr>
              <a:t>Accenture </a:t>
            </a:r>
            <a:r>
              <a:rPr lang="zh-CN" altLang="en-US" dirty="0">
                <a:solidFill>
                  <a:schemeClr val="accent1"/>
                </a:solidFill>
              </a:rPr>
              <a:t>）</a:t>
            </a:r>
            <a:endParaRPr lang="zh-CN" altLang="en-US" dirty="0"/>
          </a:p>
        </p:txBody>
      </p:sp>
    </p:spTree>
    <p:extLst>
      <p:ext uri="{BB962C8B-B14F-4D97-AF65-F5344CB8AC3E}">
        <p14:creationId xmlns:p14="http://schemas.microsoft.com/office/powerpoint/2010/main" val="40092129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07664" y="871826"/>
            <a:ext cx="8832220" cy="5632311"/>
          </a:xfrm>
          <a:prstGeom prst="rect">
            <a:avLst/>
          </a:prstGeom>
        </p:spPr>
        <p:txBody>
          <a:bodyPr wrap="square">
            <a:spAutoFit/>
          </a:bodyPr>
          <a:lstStyle/>
          <a:p>
            <a:r>
              <a:rPr lang="zh-CN" altLang="en-US" sz="2400" dirty="0"/>
              <a:t>2016年8月5日工信部联合蚂蚁金服、万向控股、微众</a:t>
            </a:r>
            <a:r>
              <a:rPr lang="zh-CN" altLang="en-US" sz="2400" dirty="0" smtClean="0"/>
              <a:t>银行</a:t>
            </a:r>
            <a:r>
              <a:rPr lang="zh-CN" altLang="en-US" sz="2400" dirty="0"/>
              <a:t>和平安保险等编写《中国区块链技术和应用白皮书》, 开展区块链技术和应用发展趋势研究工作</a:t>
            </a:r>
            <a:r>
              <a:rPr lang="zh-CN" altLang="en-US" sz="2400" dirty="0" smtClean="0"/>
              <a:t>。</a:t>
            </a:r>
            <a:endParaRPr lang="en-US" altLang="zh-CN" sz="2400" dirty="0" smtClean="0"/>
          </a:p>
          <a:p>
            <a:endParaRPr lang="en-US" altLang="zh-CN" sz="2400" dirty="0"/>
          </a:p>
          <a:p>
            <a:r>
              <a:rPr lang="zh-CN" altLang="en-US" sz="2400" dirty="0" smtClean="0"/>
              <a:t>2016年6月15日</a:t>
            </a:r>
            <a:r>
              <a:rPr lang="zh-CN" altLang="en-US" sz="2400" dirty="0"/>
              <a:t>中国互联网金融协会成立区块链研究</a:t>
            </a:r>
            <a:r>
              <a:rPr lang="zh-CN" altLang="en-US" sz="2400" dirty="0" smtClean="0"/>
              <a:t>工作组</a:t>
            </a:r>
            <a:r>
              <a:rPr lang="zh-CN" altLang="en-US" sz="2400" dirty="0"/>
              <a:t>,全国人大财经委委员、原中国银行行长李礼辉</a:t>
            </a:r>
            <a:r>
              <a:rPr lang="zh-CN" altLang="en-US" sz="2400" dirty="0" smtClean="0"/>
              <a:t>任该</a:t>
            </a:r>
            <a:r>
              <a:rPr lang="zh-CN" altLang="en-US" sz="2400" dirty="0"/>
              <a:t>工作组</a:t>
            </a:r>
            <a:r>
              <a:rPr lang="zh-CN" altLang="en-US" sz="2400" dirty="0" smtClean="0"/>
              <a:t>组长</a:t>
            </a:r>
            <a:endParaRPr lang="en-US" altLang="zh-CN" sz="2400" dirty="0" smtClean="0"/>
          </a:p>
          <a:p>
            <a:endParaRPr lang="en-US" altLang="zh-CN" sz="2400" dirty="0" smtClean="0"/>
          </a:p>
          <a:p>
            <a:r>
              <a:rPr lang="zh-CN" altLang="en-US" sz="2400" dirty="0" smtClean="0"/>
              <a:t>2016年7月</a:t>
            </a:r>
            <a:r>
              <a:rPr lang="zh-CN" altLang="en-US" sz="2400" dirty="0"/>
              <a:t>英国政府认定首批区块链公共服务技术</a:t>
            </a:r>
            <a:r>
              <a:rPr lang="zh-CN" altLang="en-US" sz="2400" dirty="0" smtClean="0"/>
              <a:t>供应商</a:t>
            </a:r>
            <a:r>
              <a:rPr lang="zh-CN" altLang="en-US" sz="2400" dirty="0"/>
              <a:t>,并计划在社会福利体系中使用区块链技术 </a:t>
            </a:r>
            <a:endParaRPr lang="en-US" altLang="zh-CN" sz="2400" dirty="0" smtClean="0"/>
          </a:p>
          <a:p>
            <a:endParaRPr lang="en-US" altLang="zh-CN" sz="2400" dirty="0"/>
          </a:p>
          <a:p>
            <a:r>
              <a:rPr lang="zh-CN" altLang="en-US" sz="2400" dirty="0" smtClean="0"/>
              <a:t>2016年7月</a:t>
            </a:r>
            <a:r>
              <a:rPr lang="zh-CN" altLang="en-US" sz="2400" dirty="0"/>
              <a:t>荷兰央行宣布为其金融系统引入区块链</a:t>
            </a:r>
            <a:r>
              <a:rPr lang="zh-CN" altLang="en-US" sz="2400" dirty="0" smtClean="0"/>
              <a:t>技术</a:t>
            </a:r>
            <a:endParaRPr lang="en-US" altLang="zh-CN" sz="2400" dirty="0" smtClean="0"/>
          </a:p>
          <a:p>
            <a:endParaRPr lang="en-US" altLang="zh-CN" sz="2400" dirty="0"/>
          </a:p>
          <a:p>
            <a:r>
              <a:rPr lang="en-US" altLang="zh-CN" sz="2400" dirty="0" smtClean="0"/>
              <a:t>2018</a:t>
            </a:r>
            <a:r>
              <a:rPr lang="zh-CN" altLang="en-US" sz="2400" dirty="0" smtClean="0"/>
              <a:t>年，工信部发布区块链白皮书</a:t>
            </a:r>
            <a:endParaRPr lang="en-US" altLang="zh-CN" sz="2400" dirty="0" smtClean="0"/>
          </a:p>
          <a:p>
            <a:endParaRPr lang="en-US" altLang="zh-CN" sz="2400" dirty="0" smtClean="0"/>
          </a:p>
          <a:p>
            <a:r>
              <a:rPr lang="en-US" altLang="zh-CN" sz="2400" dirty="0" smtClean="0"/>
              <a:t>2019</a:t>
            </a:r>
            <a:r>
              <a:rPr lang="zh-CN" altLang="en-US" sz="2400" dirty="0" smtClean="0"/>
              <a:t>年，各种典型应用</a:t>
            </a:r>
            <a:endParaRPr lang="zh-CN" altLang="en-US" sz="2400" dirty="0"/>
          </a:p>
        </p:txBody>
      </p:sp>
    </p:spTree>
    <p:extLst>
      <p:ext uri="{BB962C8B-B14F-4D97-AF65-F5344CB8AC3E}">
        <p14:creationId xmlns:p14="http://schemas.microsoft.com/office/powerpoint/2010/main" val="1398776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5"/>
          <p:cNvSpPr txBox="1">
            <a:spLocks noChangeArrowheads="1"/>
          </p:cNvSpPr>
          <p:nvPr/>
        </p:nvSpPr>
        <p:spPr bwMode="auto">
          <a:xfrm>
            <a:off x="8305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fontAlgn="t">
              <a:lnSpc>
                <a:spcPct val="110000"/>
              </a:lnSpc>
              <a:spcBef>
                <a:spcPct val="20000"/>
              </a:spcBef>
              <a:buClr>
                <a:schemeClr val="hlink"/>
              </a:buClr>
              <a:buSzPct val="110000"/>
              <a:buFont typeface="Wingdings" panose="05000000000000000000" pitchFamily="2" charset="2"/>
              <a:buChar char="•"/>
              <a:defRPr kumimoji="1" sz="3200">
                <a:solidFill>
                  <a:srgbClr val="000000"/>
                </a:solidFill>
                <a:latin typeface="Courier New" panose="02070309020205020404" pitchFamily="49"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
              <a:defRPr kumimoji="1" sz="2400">
                <a:solidFill>
                  <a:srgbClr val="000000"/>
                </a:solidFill>
                <a:latin typeface="Courier"/>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
              <a:defRPr kumimoji="1" sz="2000">
                <a:solidFill>
                  <a:srgbClr val="000000"/>
                </a:solidFill>
                <a:latin typeface="Courier"/>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
              <a:defRPr kumimoji="1" sz="2000">
                <a:solidFill>
                  <a:srgbClr val="000000"/>
                </a:solidFill>
                <a:latin typeface="Courier"/>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
              <a:defRPr kumimoji="1" sz="1600">
                <a:solidFill>
                  <a:srgbClr val="000000"/>
                </a:solidFill>
                <a:latin typeface="Courier"/>
                <a:ea typeface="宋体" panose="02010600030101010101" pitchFamily="2" charset="-122"/>
              </a:defRPr>
            </a:lvl9pPr>
          </a:lstStyle>
          <a:p>
            <a:pPr algn="r" eaLnBrk="1" fontAlgn="base" hangingPunct="1">
              <a:lnSpc>
                <a:spcPct val="100000"/>
              </a:lnSpc>
              <a:spcBef>
                <a:spcPct val="0"/>
              </a:spcBef>
              <a:buClrTx/>
              <a:buSzTx/>
              <a:buFontTx/>
              <a:buNone/>
            </a:pPr>
            <a:fld id="{D3D836C5-CA7D-45E7-BC79-C47393468D6F}" type="slidenum">
              <a:rPr lang="en-US" altLang="zh-CN" sz="1400">
                <a:solidFill>
                  <a:schemeClr val="tx1"/>
                </a:solidFill>
                <a:latin typeface="Tahoma" panose="020B0604030504040204" pitchFamily="34" charset="0"/>
              </a:rPr>
              <a:pPr algn="r" eaLnBrk="1" fontAlgn="base" hangingPunct="1">
                <a:lnSpc>
                  <a:spcPct val="100000"/>
                </a:lnSpc>
                <a:spcBef>
                  <a:spcPct val="0"/>
                </a:spcBef>
                <a:buClrTx/>
                <a:buSzTx/>
                <a:buFontTx/>
                <a:buNone/>
              </a:pPr>
              <a:t>3</a:t>
            </a:fld>
            <a:endParaRPr lang="en-US" altLang="zh-CN" sz="1400">
              <a:solidFill>
                <a:schemeClr val="tx1"/>
              </a:solidFill>
              <a:latin typeface="Tahoma" panose="020B0604030504040204" pitchFamily="34" charset="0"/>
            </a:endParaRPr>
          </a:p>
        </p:txBody>
      </p:sp>
      <p:sp>
        <p:nvSpPr>
          <p:cNvPr id="6148" name="Rectangle 2"/>
          <p:cNvSpPr>
            <a:spLocks noGrp="1" noChangeArrowheads="1"/>
          </p:cNvSpPr>
          <p:nvPr>
            <p:ph type="title" idx="4294967295"/>
          </p:nvPr>
        </p:nvSpPr>
        <p:spPr>
          <a:xfrm>
            <a:off x="3878954" y="224631"/>
            <a:ext cx="3771294" cy="865188"/>
          </a:xfrm>
        </p:spPr>
        <p:txBody>
          <a:bodyPr/>
          <a:lstStyle/>
          <a:p>
            <a:pPr algn="ctr"/>
            <a:r>
              <a:rPr lang="zh-CN" altLang="en-US" dirty="0">
                <a:solidFill>
                  <a:schemeClr val="accent1"/>
                </a:solidFill>
              </a:rPr>
              <a:t>前言</a:t>
            </a:r>
          </a:p>
        </p:txBody>
      </p:sp>
      <p:sp>
        <p:nvSpPr>
          <p:cNvPr id="6149" name="Rectangle 3" descr="Rectangle: Click to edit Master text styles&#10;Second level&#10;Third level&#10;Fourth level&#10;Fifth level"/>
          <p:cNvSpPr>
            <a:spLocks noGrp="1" noChangeArrowheads="1"/>
          </p:cNvSpPr>
          <p:nvPr>
            <p:ph type="body" sz="quarter" idx="4294967295"/>
          </p:nvPr>
        </p:nvSpPr>
        <p:spPr>
          <a:xfrm>
            <a:off x="0" y="657225"/>
            <a:ext cx="8656638" cy="441325"/>
          </a:xfrm>
          <a:prstGeom prst="rect">
            <a:avLst/>
          </a:prstGeom>
        </p:spPr>
        <p:txBody>
          <a:bodyPr/>
          <a:lstStyle/>
          <a:p>
            <a:pPr eaLnBrk="1" hangingPunct="1"/>
            <a:endParaRPr lang="en-US" altLang="zh-CN" dirty="0"/>
          </a:p>
          <a:p>
            <a:pPr>
              <a:lnSpc>
                <a:spcPct val="150000"/>
              </a:lnSpc>
            </a:pPr>
            <a:r>
              <a:rPr lang="zh-CN" altLang="en-US" dirty="0" smtClean="0">
                <a:solidFill>
                  <a:schemeClr val="accent1"/>
                </a:solidFill>
                <a:latin typeface="微软雅黑" panose="020B0503020204020204" pitchFamily="34" charset="-122"/>
                <a:ea typeface="微软雅黑" panose="020B0503020204020204" pitchFamily="34" charset="-122"/>
              </a:rPr>
              <a:t>第一</a:t>
            </a:r>
            <a:r>
              <a:rPr lang="zh-CN" altLang="en-US" dirty="0">
                <a:solidFill>
                  <a:schemeClr val="accent1"/>
                </a:solidFill>
                <a:latin typeface="微软雅黑" panose="020B0503020204020204" pitchFamily="34" charset="-122"/>
                <a:ea typeface="微软雅黑" panose="020B0503020204020204" pitchFamily="34" charset="-122"/>
              </a:rPr>
              <a:t>节 区块链思维的诞生</a:t>
            </a:r>
            <a:endParaRPr lang="en-US" altLang="zh-CN"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1"/>
                </a:solidFill>
                <a:latin typeface="微软雅黑" panose="020B0503020204020204" pitchFamily="34" charset="-122"/>
                <a:ea typeface="微软雅黑" panose="020B0503020204020204" pitchFamily="34" charset="-122"/>
              </a:rPr>
              <a:t>第二节 核心技术概览</a:t>
            </a:r>
            <a:endParaRPr lang="en-US" altLang="zh-CN"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1"/>
                </a:solidFill>
                <a:latin typeface="微软雅黑" panose="020B0503020204020204" pitchFamily="34" charset="-122"/>
                <a:ea typeface="微软雅黑" panose="020B0503020204020204" pitchFamily="34" charset="-122"/>
              </a:rPr>
              <a:t>第三</a:t>
            </a:r>
            <a:r>
              <a:rPr lang="zh-CN" altLang="en-US" dirty="0" smtClean="0">
                <a:solidFill>
                  <a:schemeClr val="accent1"/>
                </a:solidFill>
                <a:latin typeface="微软雅黑" panose="020B0503020204020204" pitchFamily="34" charset="-122"/>
                <a:ea typeface="微软雅黑" panose="020B0503020204020204" pitchFamily="34" charset="-122"/>
              </a:rPr>
              <a:t>节 典型</a:t>
            </a:r>
            <a:r>
              <a:rPr lang="zh-CN" altLang="en-US" dirty="0">
                <a:solidFill>
                  <a:schemeClr val="accent1"/>
                </a:solidFill>
                <a:latin typeface="微软雅黑" panose="020B0503020204020204" pitchFamily="34" charset="-122"/>
                <a:ea typeface="微软雅黑" panose="020B0503020204020204" pitchFamily="34" charset="-122"/>
              </a:rPr>
              <a:t>应用场景</a:t>
            </a:r>
          </a:p>
          <a:p>
            <a:pPr eaLnBrk="1" hangingPunct="1"/>
            <a:endParaRPr lang="en-US" altLang="zh-CN" dirty="0">
              <a:solidFill>
                <a:schemeClr val="accent1"/>
              </a:solidFill>
            </a:endParaRPr>
          </a:p>
        </p:txBody>
      </p:sp>
    </p:spTree>
    <p:extLst>
      <p:ext uri="{BB962C8B-B14F-4D97-AF65-F5344CB8AC3E}">
        <p14:creationId xmlns:p14="http://schemas.microsoft.com/office/powerpoint/2010/main" val="35325847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07556A92-4B81-4B3E-B889-6D0481690A53}"/>
              </a:ext>
            </a:extLst>
          </p:cNvPr>
          <p:cNvGrpSpPr/>
          <p:nvPr/>
        </p:nvGrpSpPr>
        <p:grpSpPr>
          <a:xfrm>
            <a:off x="5472496" y="1426878"/>
            <a:ext cx="5565918" cy="473143"/>
            <a:chOff x="5675695" y="2064196"/>
            <a:chExt cx="5565918" cy="473143"/>
          </a:xfrm>
        </p:grpSpPr>
        <p:sp>
          <p:nvSpPr>
            <p:cNvPr id="38" name="椭圆 37">
              <a:extLst>
                <a:ext uri="{FF2B5EF4-FFF2-40B4-BE49-F238E27FC236}">
                  <a16:creationId xmlns:a16="http://schemas.microsoft.com/office/drawing/2014/main" id="{8D564C66-F98C-4A23-B478-938D8567DFB8}"/>
                </a:ext>
              </a:extLst>
            </p:cNvPr>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a:extLst>
                <a:ext uri="{FF2B5EF4-FFF2-40B4-BE49-F238E27FC236}">
                  <a16:creationId xmlns:a16="http://schemas.microsoft.com/office/drawing/2014/main" id="{FB9A2D60-992A-4FA5-A92E-C697E4978FCF}"/>
                </a:ext>
              </a:extLst>
            </p:cNvPr>
            <p:cNvSpPr txBox="1"/>
            <p:nvPr/>
          </p:nvSpPr>
          <p:spPr>
            <a:xfrm>
              <a:off x="6259195" y="2064196"/>
              <a:ext cx="4982418"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定义与原理</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5">
              <a:extLst>
                <a:ext uri="{FF2B5EF4-FFF2-40B4-BE49-F238E27FC236}">
                  <a16:creationId xmlns:a16="http://schemas.microsoft.com/office/drawing/2014/main" id="{7A9A525F-1BDB-4F03-946C-1BC9965FD408}"/>
                </a:ext>
              </a:extLst>
            </p:cNvPr>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6">
              <a:extLst>
                <a:ext uri="{FF2B5EF4-FFF2-40B4-BE49-F238E27FC236}">
                  <a16:creationId xmlns:a16="http://schemas.microsoft.com/office/drawing/2014/main" id="{DA4261E8-8C1D-4564-91BB-2464BD73C754}"/>
                </a:ext>
              </a:extLst>
            </p:cNvPr>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a:extLst>
                <a:ext uri="{FF2B5EF4-FFF2-40B4-BE49-F238E27FC236}">
                  <a16:creationId xmlns:a16="http://schemas.microsoft.com/office/drawing/2014/main" id="{C6D2AC12-ADB0-4D15-A66D-723967C64613}"/>
                </a:ext>
              </a:extLst>
            </p:cNvPr>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DA1F8DC4-F98F-4F59-A737-1BB79AEA9296}"/>
              </a:ext>
            </a:extLst>
          </p:cNvPr>
          <p:cNvGrpSpPr/>
          <p:nvPr/>
        </p:nvGrpSpPr>
        <p:grpSpPr>
          <a:xfrm>
            <a:off x="5472496" y="2334581"/>
            <a:ext cx="6381167" cy="473143"/>
            <a:chOff x="5675695" y="3167582"/>
            <a:chExt cx="6381167" cy="473143"/>
          </a:xfrm>
        </p:grpSpPr>
        <p:sp>
          <p:nvSpPr>
            <p:cNvPr id="44" name="椭圆 43">
              <a:extLst>
                <a:ext uri="{FF2B5EF4-FFF2-40B4-BE49-F238E27FC236}">
                  <a16:creationId xmlns:a16="http://schemas.microsoft.com/office/drawing/2014/main" id="{FC0E93E6-C8E4-4164-809A-E718E1314273}"/>
                </a:ext>
              </a:extLst>
            </p:cNvPr>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a:extLst>
                <a:ext uri="{FF2B5EF4-FFF2-40B4-BE49-F238E27FC236}">
                  <a16:creationId xmlns:a16="http://schemas.microsoft.com/office/drawing/2014/main" id="{732640D5-E74F-4051-9061-A99DB8B04204}"/>
                </a:ext>
              </a:extLst>
            </p:cNvPr>
            <p:cNvSpPr txBox="1"/>
            <p:nvPr/>
          </p:nvSpPr>
          <p:spPr>
            <a:xfrm>
              <a:off x="6259195" y="3167582"/>
              <a:ext cx="579766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技术的演化与分类</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5">
              <a:extLst>
                <a:ext uri="{FF2B5EF4-FFF2-40B4-BE49-F238E27FC236}">
                  <a16:creationId xmlns:a16="http://schemas.microsoft.com/office/drawing/2014/main" id="{F800FFDD-A396-45B3-A2F1-678D00A9FEA1}"/>
                </a:ext>
              </a:extLst>
            </p:cNvPr>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6">
              <a:extLst>
                <a:ext uri="{FF2B5EF4-FFF2-40B4-BE49-F238E27FC236}">
                  <a16:creationId xmlns:a16="http://schemas.microsoft.com/office/drawing/2014/main" id="{F62D87C9-95D1-4098-8E4F-F67298E00E92}"/>
                </a:ext>
              </a:extLst>
            </p:cNvPr>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7">
              <a:extLst>
                <a:ext uri="{FF2B5EF4-FFF2-40B4-BE49-F238E27FC236}">
                  <a16:creationId xmlns:a16="http://schemas.microsoft.com/office/drawing/2014/main" id="{AC08A759-28B7-4FCE-AF4A-F7D72911314D}"/>
                </a:ext>
              </a:extLst>
            </p:cNvPr>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847C3FA-0EB7-4D13-A765-7CC9A6342B92}"/>
              </a:ext>
            </a:extLst>
          </p:cNvPr>
          <p:cNvGrpSpPr/>
          <p:nvPr/>
        </p:nvGrpSpPr>
        <p:grpSpPr>
          <a:xfrm>
            <a:off x="5472496" y="3243182"/>
            <a:ext cx="6058027" cy="473143"/>
            <a:chOff x="5675695" y="4270968"/>
            <a:chExt cx="6058027" cy="473143"/>
          </a:xfrm>
        </p:grpSpPr>
        <p:sp>
          <p:nvSpPr>
            <p:cNvPr id="50" name="椭圆 49">
              <a:extLst>
                <a:ext uri="{FF2B5EF4-FFF2-40B4-BE49-F238E27FC236}">
                  <a16:creationId xmlns:a16="http://schemas.microsoft.com/office/drawing/2014/main" id="{181F8F89-5CCE-44A8-AEA4-C8032140D664}"/>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a:extLst>
                <a:ext uri="{FF2B5EF4-FFF2-40B4-BE49-F238E27FC236}">
                  <a16:creationId xmlns:a16="http://schemas.microsoft.com/office/drawing/2014/main" id="{2566BE16-6C38-47E3-84AA-2C8E78C4C1FC}"/>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关键问题和挑战</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a:extLst>
                <a:ext uri="{FF2B5EF4-FFF2-40B4-BE49-F238E27FC236}">
                  <a16:creationId xmlns:a16="http://schemas.microsoft.com/office/drawing/2014/main" id="{0690A9EE-C704-436C-A68D-99AEDC1EBCF7}"/>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a:extLst>
                <a:ext uri="{FF2B5EF4-FFF2-40B4-BE49-F238E27FC236}">
                  <a16:creationId xmlns:a16="http://schemas.microsoft.com/office/drawing/2014/main" id="{17FC05E6-E126-48C7-8747-CB00A196588A}"/>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a:extLst>
                <a:ext uri="{FF2B5EF4-FFF2-40B4-BE49-F238E27FC236}">
                  <a16:creationId xmlns:a16="http://schemas.microsoft.com/office/drawing/2014/main" id="{6BD2B45B-44AF-447E-A838-E029D93D9102}"/>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a:extLst>
              <a:ext uri="{FF2B5EF4-FFF2-40B4-BE49-F238E27FC236}">
                <a16:creationId xmlns:a16="http://schemas.microsoft.com/office/drawing/2014/main" id="{51A59D4B-AAF6-4864-9D90-2BFE12FF14A4}"/>
              </a:ext>
            </a:extLst>
          </p:cNvPr>
          <p:cNvGrpSpPr/>
          <p:nvPr/>
        </p:nvGrpSpPr>
        <p:grpSpPr>
          <a:xfrm>
            <a:off x="5472496" y="4150886"/>
            <a:ext cx="6058027" cy="473143"/>
            <a:chOff x="5675695" y="4270968"/>
            <a:chExt cx="6058027" cy="473143"/>
          </a:xfrm>
        </p:grpSpPr>
        <p:sp>
          <p:nvSpPr>
            <p:cNvPr id="56" name="椭圆 55">
              <a:extLst>
                <a:ext uri="{FF2B5EF4-FFF2-40B4-BE49-F238E27FC236}">
                  <a16:creationId xmlns:a16="http://schemas.microsoft.com/office/drawing/2014/main" id="{A7A60875-7EEF-471D-9450-B93BA3F347E3}"/>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a:extLst>
                <a:ext uri="{FF2B5EF4-FFF2-40B4-BE49-F238E27FC236}">
                  <a16:creationId xmlns:a16="http://schemas.microsoft.com/office/drawing/2014/main" id="{6EE7D43B-BF85-48B6-8F77-1E300D1E6431}"/>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趋势和展望</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5">
              <a:extLst>
                <a:ext uri="{FF2B5EF4-FFF2-40B4-BE49-F238E27FC236}">
                  <a16:creationId xmlns:a16="http://schemas.microsoft.com/office/drawing/2014/main" id="{364DFBBA-DB29-4B89-A6A8-B516EB5776FE}"/>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
              <a:extLst>
                <a:ext uri="{FF2B5EF4-FFF2-40B4-BE49-F238E27FC236}">
                  <a16:creationId xmlns:a16="http://schemas.microsoft.com/office/drawing/2014/main" id="{C04C6076-FC50-49B5-BA25-371A60B59EB6}"/>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7">
              <a:extLst>
                <a:ext uri="{FF2B5EF4-FFF2-40B4-BE49-F238E27FC236}">
                  <a16:creationId xmlns:a16="http://schemas.microsoft.com/office/drawing/2014/main" id="{5DC88472-9F62-427A-8FBE-D5BFB886EC0E}"/>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51A59D4B-AAF6-4864-9D90-2BFE12FF14A4}"/>
              </a:ext>
            </a:extLst>
          </p:cNvPr>
          <p:cNvGrpSpPr/>
          <p:nvPr/>
        </p:nvGrpSpPr>
        <p:grpSpPr>
          <a:xfrm>
            <a:off x="5472496" y="5044512"/>
            <a:ext cx="6058027" cy="473143"/>
            <a:chOff x="5675695" y="4270968"/>
            <a:chExt cx="6058027" cy="473143"/>
          </a:xfrm>
        </p:grpSpPr>
        <p:sp>
          <p:nvSpPr>
            <p:cNvPr id="27" name="椭圆 26">
              <a:extLst>
                <a:ext uri="{FF2B5EF4-FFF2-40B4-BE49-F238E27FC236}">
                  <a16:creationId xmlns:a16="http://schemas.microsoft.com/office/drawing/2014/main" id="{A7A60875-7EEF-471D-9450-B93BA3F347E3}"/>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28" name="文本框 27">
              <a:extLst>
                <a:ext uri="{FF2B5EF4-FFF2-40B4-BE49-F238E27FC236}">
                  <a16:creationId xmlns:a16="http://schemas.microsoft.com/office/drawing/2014/main" id="{6EE7D43B-BF85-48B6-8F77-1E300D1E6431}"/>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认识上的误区</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Freeform 5">
              <a:extLst>
                <a:ext uri="{FF2B5EF4-FFF2-40B4-BE49-F238E27FC236}">
                  <a16:creationId xmlns:a16="http://schemas.microsoft.com/office/drawing/2014/main" id="{364DFBBA-DB29-4B89-A6A8-B516EB5776FE}"/>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6">
              <a:extLst>
                <a:ext uri="{FF2B5EF4-FFF2-40B4-BE49-F238E27FC236}">
                  <a16:creationId xmlns:a16="http://schemas.microsoft.com/office/drawing/2014/main" id="{C04C6076-FC50-49B5-BA25-371A60B59EB6}"/>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5DC88472-9F62-427A-8FBE-D5BFB886EC0E}"/>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3899578" y="356005"/>
            <a:ext cx="6096000" cy="646331"/>
          </a:xfrm>
          <a:prstGeom prst="rect">
            <a:avLst/>
          </a:prstGeom>
        </p:spPr>
        <p:txBody>
          <a:bodyPr>
            <a:spAutoFit/>
          </a:bodyPr>
          <a:lstStyle/>
          <a:p>
            <a:pPr algn="ct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第二</a:t>
            </a:r>
            <a:r>
              <a:rPr lang="zh-CN" altLang="en-US" sz="2400" b="1" dirty="0" smtClean="0">
                <a:solidFill>
                  <a:schemeClr val="accent1"/>
                </a:solidFill>
                <a:latin typeface="微软雅黑" panose="020B0503020204020204" pitchFamily="34" charset="-122"/>
                <a:ea typeface="微软雅黑" panose="020B0503020204020204" pitchFamily="34" charset="-122"/>
              </a:rPr>
              <a:t>节 核心</a:t>
            </a:r>
            <a:r>
              <a:rPr lang="zh-CN" altLang="en-US" sz="2400" b="1" dirty="0">
                <a:solidFill>
                  <a:schemeClr val="accent1"/>
                </a:solidFill>
                <a:latin typeface="微软雅黑" panose="020B0503020204020204" pitchFamily="34" charset="-122"/>
                <a:ea typeface="微软雅黑" panose="020B0503020204020204" pitchFamily="34" charset="-122"/>
              </a:rPr>
              <a:t>技术概览</a:t>
            </a:r>
          </a:p>
        </p:txBody>
      </p:sp>
    </p:spTree>
    <p:extLst>
      <p:ext uri="{BB962C8B-B14F-4D97-AF65-F5344CB8AC3E}">
        <p14:creationId xmlns:p14="http://schemas.microsoft.com/office/powerpoint/2010/main" val="139323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zh-CN" altLang="en-US" sz="2400" b="1" dirty="0"/>
              <a:t>思考</a:t>
            </a:r>
          </a:p>
        </p:txBody>
      </p:sp>
      <p:sp>
        <p:nvSpPr>
          <p:cNvPr id="3" name="文本框 2"/>
          <p:cNvSpPr txBox="1"/>
          <p:nvPr/>
        </p:nvSpPr>
        <p:spPr>
          <a:xfrm>
            <a:off x="471053" y="1316182"/>
            <a:ext cx="11604405" cy="5355312"/>
          </a:xfrm>
          <a:prstGeom prst="rect">
            <a:avLst/>
          </a:prstGeom>
          <a:noFill/>
        </p:spPr>
        <p:txBody>
          <a:bodyPr wrap="square" rtlCol="0">
            <a:spAutoFit/>
          </a:bodyPr>
          <a:lstStyle/>
          <a:p>
            <a:pPr lvl="1">
              <a:lnSpc>
                <a:spcPct val="150000"/>
              </a:lnSpc>
            </a:pPr>
            <a:r>
              <a:rPr lang="zh-CN" altLang="en-US" sz="2400" dirty="0">
                <a:solidFill>
                  <a:schemeClr val="accent1"/>
                </a:solidFill>
                <a:latin typeface="华文楷体" panose="02010600040101010101" pitchFamily="2" charset="-122"/>
                <a:ea typeface="华文楷体" panose="02010600040101010101" pitchFamily="2" charset="-122"/>
              </a:rPr>
              <a:t>可能会遇到这样的</a:t>
            </a:r>
            <a:r>
              <a:rPr lang="zh-CN" altLang="en-US" sz="2400" b="1" dirty="0">
                <a:solidFill>
                  <a:schemeClr val="accent1"/>
                </a:solidFill>
                <a:latin typeface="华文楷体" panose="02010600040101010101" pitchFamily="2" charset="-122"/>
                <a:ea typeface="华文楷体" panose="02010600040101010101" pitchFamily="2" charset="-122"/>
              </a:rPr>
              <a:t>问题</a:t>
            </a:r>
            <a:r>
              <a:rPr lang="zh-CN" altLang="en-US" sz="2400" dirty="0">
                <a:solidFill>
                  <a:schemeClr val="accent1"/>
                </a:solidFill>
                <a:latin typeface="华文楷体" panose="02010600040101010101" pitchFamily="2" charset="-122"/>
                <a:ea typeface="华文楷体" panose="02010600040101010101" pitchFamily="2" charset="-122"/>
              </a:rPr>
              <a:t>： </a:t>
            </a:r>
            <a:endParaRPr lang="en-US" altLang="zh-CN" sz="24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400" dirty="0" smtClean="0">
                <a:solidFill>
                  <a:schemeClr val="accent1"/>
                </a:solidFill>
                <a:latin typeface="华文楷体" panose="02010600040101010101" pitchFamily="2" charset="-122"/>
                <a:ea typeface="华文楷体" panose="02010600040101010101" pitchFamily="2" charset="-122"/>
              </a:rPr>
              <a:t>跨</a:t>
            </a:r>
            <a:r>
              <a:rPr lang="zh-CN" altLang="en-US" sz="2400" dirty="0">
                <a:solidFill>
                  <a:schemeClr val="accent1"/>
                </a:solidFill>
                <a:latin typeface="华文楷体" panose="02010600040101010101" pitchFamily="2" charset="-122"/>
                <a:ea typeface="华文楷体" panose="02010600040101010101" pitchFamily="2" charset="-122"/>
              </a:rPr>
              <a:t>境商贸合作中签订的合同，怎么确保对方能严格遵守和及时执行</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400" dirty="0" smtClean="0">
                <a:solidFill>
                  <a:schemeClr val="accent1"/>
                </a:solidFill>
                <a:latin typeface="华文楷体" panose="02010600040101010101" pitchFamily="2" charset="-122"/>
                <a:ea typeface="华文楷体" panose="02010600040101010101" pitchFamily="2" charset="-122"/>
              </a:rPr>
              <a:t>酒店</a:t>
            </a:r>
            <a:r>
              <a:rPr lang="zh-CN" altLang="en-US" sz="2400" dirty="0">
                <a:solidFill>
                  <a:schemeClr val="accent1"/>
                </a:solidFill>
                <a:latin typeface="华文楷体" panose="02010600040101010101" pitchFamily="2" charset="-122"/>
                <a:ea typeface="华文楷体" panose="02010600040101010101" pitchFamily="2" charset="-122"/>
              </a:rPr>
              <a:t>宣称刚打捞上来的三文鱼 </a:t>
            </a:r>
            <a:r>
              <a:rPr lang="zh-CN" altLang="en-US" sz="2400" dirty="0" smtClean="0">
                <a:solidFill>
                  <a:schemeClr val="accent1"/>
                </a:solidFill>
                <a:latin typeface="华文楷体" panose="02010600040101010101" pitchFamily="2" charset="-122"/>
                <a:ea typeface="华文楷体" panose="02010600040101010101" pitchFamily="2" charset="-122"/>
              </a:rPr>
              <a:t>，怎么</a:t>
            </a:r>
            <a:r>
              <a:rPr lang="zh-CN" altLang="en-US" sz="2400" dirty="0">
                <a:solidFill>
                  <a:schemeClr val="accent1"/>
                </a:solidFill>
                <a:latin typeface="华文楷体" panose="02010600040101010101" pitchFamily="2" charset="-122"/>
                <a:ea typeface="华文楷体" panose="02010600040101010101" pitchFamily="2" charset="-122"/>
              </a:rPr>
              <a:t>追踪捕捞和运输过程中的时间和卫生</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400" dirty="0" smtClean="0">
                <a:solidFill>
                  <a:schemeClr val="accent1"/>
                </a:solidFill>
                <a:latin typeface="华文楷体" panose="02010600040101010101" pitchFamily="2" charset="-122"/>
                <a:ea typeface="华文楷体" panose="02010600040101010101" pitchFamily="2" charset="-122"/>
              </a:rPr>
              <a:t>现代</a:t>
            </a:r>
            <a:r>
              <a:rPr lang="zh-CN" altLang="en-US" sz="2400" dirty="0">
                <a:solidFill>
                  <a:schemeClr val="accent1"/>
                </a:solidFill>
                <a:latin typeface="华文楷体" panose="02010600040101010101" pitchFamily="2" charset="-122"/>
                <a:ea typeface="华文楷体" panose="02010600040101010101" pitchFamily="2" charset="-122"/>
              </a:rPr>
              <a:t>数字世界里，怎么证明你是谁？怎么证明某个资产属于你</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400" dirty="0" smtClean="0">
                <a:solidFill>
                  <a:schemeClr val="accent1"/>
                </a:solidFill>
                <a:latin typeface="华文楷体" panose="02010600040101010101" pitchFamily="2" charset="-122"/>
                <a:ea typeface="华文楷体" panose="02010600040101010101" pitchFamily="2" charset="-122"/>
              </a:rPr>
              <a:t>经典</a:t>
            </a:r>
            <a:r>
              <a:rPr lang="zh-CN" altLang="en-US" sz="2400" dirty="0">
                <a:solidFill>
                  <a:schemeClr val="accent1"/>
                </a:solidFill>
                <a:latin typeface="华文楷体" panose="02010600040101010101" pitchFamily="2" charset="-122"/>
                <a:ea typeface="华文楷体" panose="02010600040101010101" pitchFamily="2" charset="-122"/>
              </a:rPr>
              <a:t>囚徒困境中的两个人，怎样才能达成利益的最大化</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400" dirty="0" smtClean="0">
                <a:solidFill>
                  <a:schemeClr val="accent1"/>
                </a:solidFill>
                <a:latin typeface="华文楷体" panose="02010600040101010101" pitchFamily="2" charset="-122"/>
                <a:ea typeface="华文楷体" panose="02010600040101010101" pitchFamily="2" charset="-122"/>
              </a:rPr>
              <a:t>宇宙</a:t>
            </a:r>
            <a:r>
              <a:rPr lang="zh-CN" altLang="en-US" sz="2400" dirty="0">
                <a:solidFill>
                  <a:schemeClr val="accent1"/>
                </a:solidFill>
                <a:latin typeface="华文楷体" panose="02010600040101010101" pitchFamily="2" charset="-122"/>
                <a:ea typeface="华文楷体" panose="02010600040101010101" pitchFamily="2" charset="-122"/>
              </a:rPr>
              <a:t>不同文明之间的“黑暗森林”猜疑链，有没有可能被彻底打破</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r>
              <a:rPr lang="zh-CN" altLang="en-US" sz="2800" dirty="0" smtClean="0">
                <a:solidFill>
                  <a:schemeClr val="accent1"/>
                </a:solidFill>
                <a:latin typeface="华文楷体" panose="02010600040101010101" pitchFamily="2" charset="-122"/>
                <a:ea typeface="华文楷体" panose="02010600040101010101" pitchFamily="2" charset="-122"/>
              </a:rPr>
              <a:t>这些</a:t>
            </a:r>
            <a:r>
              <a:rPr lang="zh-CN" altLang="en-US" sz="2800" dirty="0">
                <a:solidFill>
                  <a:schemeClr val="accent1"/>
                </a:solidFill>
                <a:latin typeface="华文楷体" panose="02010600040101010101" pitchFamily="2" charset="-122"/>
                <a:ea typeface="华文楷体" panose="02010600040101010101" pitchFamily="2" charset="-122"/>
              </a:rPr>
              <a:t>看似很难解决的问题，在区块链的世界里已经有了初步的答案 。 </a:t>
            </a:r>
            <a:br>
              <a:rPr lang="zh-CN" altLang="en-US" sz="2800" dirty="0">
                <a:solidFill>
                  <a:schemeClr val="accent1"/>
                </a:solidFill>
                <a:latin typeface="华文楷体" panose="02010600040101010101" pitchFamily="2" charset="-122"/>
                <a:ea typeface="华文楷体" panose="02010600040101010101" pitchFamily="2" charset="-122"/>
              </a:rPr>
            </a:br>
            <a:endParaRPr lang="zh-CN" altLang="en-US" sz="32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44658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a:t>2</a:t>
            </a:r>
            <a:r>
              <a:rPr lang="en-US" altLang="zh-CN" sz="6000" dirty="0" smtClean="0"/>
              <a:t>.1 </a:t>
            </a:r>
            <a:r>
              <a:rPr lang="zh-CN" altLang="en-US" sz="6000" dirty="0" smtClean="0"/>
              <a:t>定义与原理</a:t>
            </a:r>
            <a:endParaRPr lang="zh-CN" altLang="en-US" sz="6000" dirty="0"/>
          </a:p>
        </p:txBody>
      </p:sp>
    </p:spTree>
    <p:extLst>
      <p:ext uri="{BB962C8B-B14F-4D97-AF65-F5344CB8AC3E}">
        <p14:creationId xmlns:p14="http://schemas.microsoft.com/office/powerpoint/2010/main" val="42280173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1. </a:t>
            </a:r>
            <a:r>
              <a:rPr lang="zh-CN" altLang="en-US" sz="2400" b="1" dirty="0" smtClean="0"/>
              <a:t>定义</a:t>
            </a:r>
            <a:endParaRPr lang="zh-CN" altLang="en-US" sz="2400" b="1" dirty="0"/>
          </a:p>
        </p:txBody>
      </p:sp>
      <p:sp>
        <p:nvSpPr>
          <p:cNvPr id="3" name="文本框 2"/>
          <p:cNvSpPr txBox="1"/>
          <p:nvPr/>
        </p:nvSpPr>
        <p:spPr>
          <a:xfrm>
            <a:off x="471054" y="1316182"/>
            <a:ext cx="11166764" cy="6924973"/>
          </a:xfrm>
          <a:prstGeom prst="rect">
            <a:avLst/>
          </a:prstGeom>
          <a:noFill/>
        </p:spPr>
        <p:txBody>
          <a:bodyPr wrap="square" rtlCol="0">
            <a:spAutoFit/>
          </a:bodyPr>
          <a:lstStyle/>
          <a:p>
            <a:pPr>
              <a:lnSpc>
                <a:spcPct val="150000"/>
              </a:lnSpc>
            </a:pPr>
            <a:r>
              <a:rPr lang="zh-CN" altLang="en-US" sz="2400" dirty="0" smtClean="0">
                <a:solidFill>
                  <a:schemeClr val="accent1"/>
                </a:solidFill>
              </a:rPr>
              <a:t>    </a:t>
            </a:r>
            <a:r>
              <a:rPr lang="zh-CN" altLang="en-US" sz="2400" dirty="0" smtClean="0">
                <a:solidFill>
                  <a:schemeClr val="accent1"/>
                </a:solidFill>
                <a:latin typeface="华文楷体" panose="02010600040101010101" pitchFamily="2" charset="-122"/>
                <a:ea typeface="华文楷体" panose="02010600040101010101" pitchFamily="2" charset="-122"/>
              </a:rPr>
              <a:t>公认</a:t>
            </a:r>
            <a:r>
              <a:rPr lang="zh-CN" altLang="en-US" sz="2400" dirty="0">
                <a:solidFill>
                  <a:schemeClr val="accent1"/>
                </a:solidFill>
                <a:latin typeface="华文楷体" panose="02010600040101010101" pitchFamily="2" charset="-122"/>
                <a:ea typeface="华文楷体" panose="02010600040101010101" pitchFamily="2" charset="-122"/>
              </a:rPr>
              <a:t>的最早关于区块链的描述性文献是中本聪所撰写的文章</a:t>
            </a:r>
            <a:r>
              <a:rPr lang="en-US" altLang="zh-CN" sz="2400" dirty="0">
                <a:solidFill>
                  <a:schemeClr val="accent1"/>
                </a:solidFill>
                <a:latin typeface="华文楷体" panose="02010600040101010101" pitchFamily="2" charset="-122"/>
                <a:ea typeface="华文楷体" panose="02010600040101010101" pitchFamily="2" charset="-122"/>
              </a:rPr>
              <a:t>《 Bitcoin : A Peer-to </a:t>
            </a:r>
            <a:r>
              <a:rPr lang="en-US" altLang="zh-CN" sz="2400" dirty="0" smtClean="0">
                <a:solidFill>
                  <a:schemeClr val="accent1"/>
                </a:solidFill>
                <a:latin typeface="华文楷体" panose="02010600040101010101" pitchFamily="2" charset="-122"/>
                <a:ea typeface="华文楷体" panose="02010600040101010101" pitchFamily="2" charset="-122"/>
              </a:rPr>
              <a:t>Peer Electronic </a:t>
            </a:r>
            <a:r>
              <a:rPr lang="en-US" altLang="zh-CN" sz="2400" dirty="0" err="1">
                <a:solidFill>
                  <a:schemeClr val="accent1"/>
                </a:solidFill>
                <a:latin typeface="华文楷体" panose="02010600040101010101" pitchFamily="2" charset="-122"/>
                <a:ea typeface="华文楷体" panose="02010600040101010101" pitchFamily="2" charset="-122"/>
              </a:rPr>
              <a:t>Cach</a:t>
            </a:r>
            <a:r>
              <a:rPr lang="en-US" altLang="zh-CN" sz="2400" dirty="0">
                <a:solidFill>
                  <a:schemeClr val="accent1"/>
                </a:solidFill>
                <a:latin typeface="华文楷体" panose="02010600040101010101" pitchFamily="2" charset="-122"/>
                <a:ea typeface="华文楷体" panose="02010600040101010101" pitchFamily="2" charset="-122"/>
              </a:rPr>
              <a:t> System 》</a:t>
            </a:r>
            <a:r>
              <a:rPr lang="zh-CN" altLang="en-US" sz="2400" dirty="0">
                <a:solidFill>
                  <a:schemeClr val="accent1"/>
                </a:solidFill>
                <a:latin typeface="华文楷体" panose="02010600040101010101" pitchFamily="2" charset="-122"/>
                <a:ea typeface="华文楷体" panose="02010600040101010101" pitchFamily="2" charset="-122"/>
              </a:rPr>
              <a:t>，但该文献重点在于讨论比特币系统，实际上并没有明确提出区</a:t>
            </a:r>
            <a:r>
              <a:rPr lang="zh-CN" altLang="en-US" sz="2400" dirty="0" smtClean="0">
                <a:solidFill>
                  <a:schemeClr val="accent1"/>
                </a:solidFill>
                <a:latin typeface="华文楷体" panose="02010600040101010101" pitchFamily="2" charset="-122"/>
                <a:ea typeface="华文楷体" panose="02010600040101010101" pitchFamily="2" charset="-122"/>
              </a:rPr>
              <a:t>块链</a:t>
            </a:r>
            <a:r>
              <a:rPr lang="zh-CN" altLang="en-US" sz="2400" dirty="0">
                <a:solidFill>
                  <a:schemeClr val="accent1"/>
                </a:solidFill>
                <a:latin typeface="华文楷体" panose="02010600040101010101" pitchFamily="2" charset="-122"/>
                <a:ea typeface="华文楷体" panose="02010600040101010101" pitchFamily="2" charset="-122"/>
              </a:rPr>
              <a:t>的定义和概念，在其中指出，区块链是用于记录比特币交易账目历史的数据结构 。</a:t>
            </a:r>
            <a:r>
              <a:rPr lang="zh-CN" altLang="en-US" sz="2800" dirty="0">
                <a:solidFill>
                  <a:schemeClr val="accent1"/>
                </a:solidFill>
                <a:latin typeface="华文楷体" panose="02010600040101010101" pitchFamily="2" charset="-122"/>
                <a:ea typeface="华文楷体" panose="02010600040101010101" pitchFamily="2" charset="-122"/>
              </a:rPr>
              <a:t> </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endParaRPr lang="en-US" altLang="zh-CN" sz="2800" dirty="0">
              <a:solidFill>
                <a:schemeClr val="accent1"/>
              </a:solidFill>
              <a:latin typeface="华文楷体" panose="02010600040101010101" pitchFamily="2" charset="-122"/>
              <a:ea typeface="华文楷体" panose="02010600040101010101" pitchFamily="2" charset="-122"/>
            </a:endParaRPr>
          </a:p>
          <a:p>
            <a:pPr>
              <a:lnSpc>
                <a:spcPct val="150000"/>
              </a:lnSpc>
            </a:pPr>
            <a:r>
              <a:rPr lang="en-US" altLang="zh-CN" sz="2400" dirty="0" smtClean="0">
                <a:latin typeface="华文楷体" panose="02010600040101010101" pitchFamily="2" charset="-122"/>
                <a:ea typeface="华文楷体" panose="02010600040101010101" pitchFamily="2" charset="-122"/>
              </a:rPr>
              <a:t>    </a:t>
            </a:r>
            <a:r>
              <a:rPr lang="en-US" altLang="zh-CN" sz="2400" dirty="0" smtClean="0">
                <a:solidFill>
                  <a:schemeClr val="accent1"/>
                </a:solidFill>
                <a:latin typeface="华文楷体" panose="02010600040101010101" pitchFamily="2" charset="-122"/>
                <a:ea typeface="华文楷体" panose="02010600040101010101" pitchFamily="2" charset="-122"/>
              </a:rPr>
              <a:t>Wikipedia </a:t>
            </a:r>
            <a:r>
              <a:rPr lang="zh-CN" altLang="en-US" sz="2400" dirty="0">
                <a:solidFill>
                  <a:schemeClr val="accent1"/>
                </a:solidFill>
                <a:latin typeface="华文楷体" panose="02010600040101010101" pitchFamily="2" charset="-122"/>
                <a:ea typeface="华文楷体" panose="02010600040101010101" pitchFamily="2" charset="-122"/>
              </a:rPr>
              <a:t>上给出的定义中，将区块链类比为一种分布式数据库技术，通过</a:t>
            </a:r>
            <a:r>
              <a:rPr lang="zh-CN" altLang="en-US" sz="2400" dirty="0" smtClean="0">
                <a:solidFill>
                  <a:schemeClr val="accent1"/>
                </a:solidFill>
                <a:latin typeface="华文楷体" panose="02010600040101010101" pitchFamily="2" charset="-122"/>
                <a:ea typeface="华文楷体" panose="02010600040101010101" pitchFamily="2" charset="-122"/>
              </a:rPr>
              <a:t>维护数据</a:t>
            </a:r>
            <a:r>
              <a:rPr lang="zh-CN" altLang="en-US" sz="2400" dirty="0">
                <a:solidFill>
                  <a:schemeClr val="accent1"/>
                </a:solidFill>
                <a:latin typeface="华文楷体" panose="02010600040101010101" pitchFamily="2" charset="-122"/>
                <a:ea typeface="华文楷体" panose="02010600040101010101" pitchFamily="2" charset="-122"/>
              </a:rPr>
              <a:t>块的链式结构，可以维持持续增长的、不可篡改的数据记录。</a:t>
            </a:r>
            <a:r>
              <a:rPr lang="zh-CN" altLang="en-US" sz="2800" dirty="0">
                <a:solidFill>
                  <a:schemeClr val="accent1"/>
                </a:solidFill>
                <a:latin typeface="华文楷体" panose="02010600040101010101" pitchFamily="2" charset="-122"/>
                <a:ea typeface="华文楷体" panose="02010600040101010101" pitchFamily="2" charset="-122"/>
              </a:rPr>
              <a:t> </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sz="2800" b="1" dirty="0" smtClean="0">
                <a:solidFill>
                  <a:schemeClr val="accent1"/>
                </a:solidFill>
                <a:latin typeface="华文楷体" panose="02010600040101010101" pitchFamily="2" charset="-122"/>
                <a:ea typeface="华文楷体" panose="02010600040101010101" pitchFamily="2" charset="-122"/>
              </a:rPr>
              <a:t>区</a:t>
            </a:r>
            <a:r>
              <a:rPr lang="zh-CN" altLang="en-US" sz="2800" b="1" dirty="0">
                <a:solidFill>
                  <a:schemeClr val="accent1"/>
                </a:solidFill>
                <a:latin typeface="华文楷体" panose="02010600040101010101" pitchFamily="2" charset="-122"/>
                <a:ea typeface="华文楷体" panose="02010600040101010101" pitchFamily="2" charset="-122"/>
              </a:rPr>
              <a:t>块链技术最早的应用出现在比特币项目中 。 </a:t>
            </a:r>
            <a:r>
              <a:rPr lang="zh-CN" altLang="en-US" sz="3200" b="1" dirty="0">
                <a:solidFill>
                  <a:schemeClr val="accent1"/>
                </a:solidFill>
                <a:latin typeface="华文楷体" panose="02010600040101010101" pitchFamily="2" charset="-122"/>
                <a:ea typeface="华文楷体" panose="02010600040101010101" pitchFamily="2" charset="-122"/>
              </a:rPr>
              <a:t/>
            </a:r>
            <a:br>
              <a:rPr lang="zh-CN" altLang="en-US" sz="3200" b="1" dirty="0">
                <a:solidFill>
                  <a:schemeClr val="accent1"/>
                </a:solidFill>
                <a:latin typeface="华文楷体" panose="02010600040101010101" pitchFamily="2" charset="-122"/>
                <a:ea typeface="华文楷体" panose="02010600040101010101" pitchFamily="2" charset="-122"/>
              </a:rPr>
            </a:br>
            <a:r>
              <a:rPr lang="zh-CN" altLang="en-US" sz="3200" dirty="0">
                <a:solidFill>
                  <a:schemeClr val="accent1"/>
                </a:solidFill>
              </a:rPr>
              <a:t/>
            </a:r>
            <a:br>
              <a:rPr lang="zh-CN" altLang="en-US" sz="3200" dirty="0">
                <a:solidFill>
                  <a:schemeClr val="accent1"/>
                </a:solidFill>
              </a:rPr>
            </a:br>
            <a:r>
              <a:rPr lang="zh-CN" altLang="en-US" sz="2800" dirty="0"/>
              <a:t/>
            </a:r>
            <a:br>
              <a:rPr lang="zh-CN" altLang="en-US" sz="2800" dirty="0"/>
            </a:br>
            <a:endParaRPr lang="zh-CN" altLang="en-US" sz="28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1248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2. </a:t>
            </a:r>
            <a:r>
              <a:rPr lang="zh-CN" altLang="en-US" sz="2400" b="1" dirty="0" smtClean="0"/>
              <a:t>基本原理</a:t>
            </a:r>
            <a:endParaRPr lang="zh-CN" altLang="en-US" sz="2400" b="1" dirty="0"/>
          </a:p>
        </p:txBody>
      </p:sp>
      <p:sp>
        <p:nvSpPr>
          <p:cNvPr id="3" name="文本框 2"/>
          <p:cNvSpPr txBox="1"/>
          <p:nvPr/>
        </p:nvSpPr>
        <p:spPr>
          <a:xfrm>
            <a:off x="249380" y="1288473"/>
            <a:ext cx="11333019" cy="5816977"/>
          </a:xfrm>
          <a:prstGeom prst="rect">
            <a:avLst/>
          </a:prstGeom>
          <a:noFill/>
        </p:spPr>
        <p:txBody>
          <a:bodyPr wrap="square" rtlCol="0">
            <a:spAutoFit/>
          </a:bodyPr>
          <a:lstStyle/>
          <a:p>
            <a:pPr lvl="1">
              <a:lnSpc>
                <a:spcPct val="150000"/>
              </a:lnSpc>
            </a:pPr>
            <a:r>
              <a:rPr lang="zh-CN" altLang="en-US" sz="2400" dirty="0">
                <a:solidFill>
                  <a:schemeClr val="accent1"/>
                </a:solidFill>
                <a:latin typeface="华文楷体" panose="02010600040101010101" pitchFamily="2" charset="-122"/>
                <a:ea typeface="华文楷体" panose="02010600040101010101" pitchFamily="2" charset="-122"/>
              </a:rPr>
              <a:t>区块链包括三个基本概念</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pPr>
            <a:r>
              <a:rPr lang="zh-CN" altLang="en-US" sz="2400" b="1" dirty="0" smtClean="0">
                <a:solidFill>
                  <a:schemeClr val="accent1"/>
                </a:solidFill>
                <a:latin typeface="华文楷体" panose="02010600040101010101" pitchFamily="2" charset="-122"/>
                <a:ea typeface="华文楷体" panose="02010600040101010101" pitchFamily="2" charset="-122"/>
              </a:rPr>
              <a:t>交易</a:t>
            </a:r>
            <a:r>
              <a:rPr lang="zh-CN" altLang="en-US" sz="2400" dirty="0">
                <a:solidFill>
                  <a:schemeClr val="accent1"/>
                </a:solidFill>
                <a:latin typeface="华文楷体" panose="02010600040101010101" pitchFamily="2" charset="-122"/>
                <a:ea typeface="华文楷体" panose="02010600040101010101" pitchFamily="2" charset="-122"/>
              </a:rPr>
              <a:t>（ </a:t>
            </a:r>
            <a:r>
              <a:rPr lang="en-US" altLang="zh-CN" sz="2400" dirty="0">
                <a:solidFill>
                  <a:schemeClr val="accent1"/>
                </a:solidFill>
                <a:latin typeface="华文楷体" panose="02010600040101010101" pitchFamily="2" charset="-122"/>
                <a:ea typeface="华文楷体" panose="02010600040101010101" pitchFamily="2" charset="-122"/>
              </a:rPr>
              <a:t>transaction </a:t>
            </a:r>
            <a:r>
              <a:rPr lang="zh-CN" altLang="en-US" sz="2400" dirty="0">
                <a:solidFill>
                  <a:schemeClr val="accent1"/>
                </a:solidFill>
                <a:latin typeface="华文楷体" panose="02010600040101010101" pitchFamily="2" charset="-122"/>
                <a:ea typeface="华文楷体" panose="02010600040101010101" pitchFamily="2" charset="-122"/>
              </a:rPr>
              <a:t>）：一次对账本的操作，导致账本状态的一次改变，如添加一条</a:t>
            </a:r>
            <a:r>
              <a:rPr lang="zh-CN" altLang="en-US" sz="2400" dirty="0" smtClean="0">
                <a:solidFill>
                  <a:schemeClr val="accent1"/>
                </a:solidFill>
                <a:latin typeface="华文楷体" panose="02010600040101010101" pitchFamily="2" charset="-122"/>
                <a:ea typeface="华文楷体" panose="02010600040101010101" pitchFamily="2" charset="-122"/>
              </a:rPr>
              <a:t>转账记录；</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pPr>
            <a:r>
              <a:rPr lang="zh-CN" altLang="en-US" sz="2400" b="1" dirty="0" smtClean="0">
                <a:solidFill>
                  <a:schemeClr val="accent1"/>
                </a:solidFill>
                <a:latin typeface="华文楷体" panose="02010600040101010101" pitchFamily="2" charset="-122"/>
                <a:ea typeface="华文楷体" panose="02010600040101010101" pitchFamily="2" charset="-122"/>
              </a:rPr>
              <a:t>区块</a:t>
            </a:r>
            <a:r>
              <a:rPr lang="zh-CN" altLang="en-US" sz="2400" dirty="0">
                <a:solidFill>
                  <a:schemeClr val="accent1"/>
                </a:solidFill>
                <a:latin typeface="华文楷体" panose="02010600040101010101" pitchFamily="2" charset="-122"/>
                <a:ea typeface="华文楷体" panose="02010600040101010101" pitchFamily="2" charset="-122"/>
              </a:rPr>
              <a:t>（ </a:t>
            </a:r>
            <a:r>
              <a:rPr lang="en-US" altLang="zh-CN" sz="2400" dirty="0">
                <a:solidFill>
                  <a:schemeClr val="accent1"/>
                </a:solidFill>
                <a:latin typeface="华文楷体" panose="02010600040101010101" pitchFamily="2" charset="-122"/>
                <a:ea typeface="华文楷体" panose="02010600040101010101" pitchFamily="2" charset="-122"/>
              </a:rPr>
              <a:t>block</a:t>
            </a:r>
            <a:r>
              <a:rPr lang="zh-CN" altLang="en-US" sz="2400" dirty="0">
                <a:solidFill>
                  <a:schemeClr val="accent1"/>
                </a:solidFill>
                <a:latin typeface="华文楷体" panose="02010600040101010101" pitchFamily="2" charset="-122"/>
                <a:ea typeface="华文楷体" panose="02010600040101010101" pitchFamily="2" charset="-122"/>
              </a:rPr>
              <a:t>）：记录一段时间内发生的所有交易和状态结果，是对当前账本状态的</a:t>
            </a:r>
            <a:r>
              <a:rPr lang="zh-CN" altLang="en-US" sz="2400" dirty="0" smtClean="0">
                <a:solidFill>
                  <a:schemeClr val="accent1"/>
                </a:solidFill>
                <a:latin typeface="华文楷体" panose="02010600040101010101" pitchFamily="2" charset="-122"/>
                <a:ea typeface="华文楷体" panose="02010600040101010101" pitchFamily="2" charset="-122"/>
              </a:rPr>
              <a:t>一次共识；</a:t>
            </a:r>
            <a:endParaRPr lang="en-US" altLang="zh-CN" sz="2400" dirty="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pPr>
            <a:r>
              <a:rPr lang="zh-CN" altLang="en-US" sz="2400" b="1" dirty="0">
                <a:solidFill>
                  <a:schemeClr val="accent1"/>
                </a:solidFill>
                <a:latin typeface="华文楷体" panose="02010600040101010101" pitchFamily="2" charset="-122"/>
                <a:ea typeface="华文楷体" panose="02010600040101010101" pitchFamily="2" charset="-122"/>
              </a:rPr>
              <a:t>链</a:t>
            </a:r>
            <a:r>
              <a:rPr lang="zh-CN" altLang="en-US" sz="2400" dirty="0">
                <a:solidFill>
                  <a:schemeClr val="accent1"/>
                </a:solidFill>
                <a:latin typeface="华文楷体" panose="02010600040101010101" pitchFamily="2" charset="-122"/>
                <a:ea typeface="华文楷体" panose="02010600040101010101" pitchFamily="2" charset="-122"/>
              </a:rPr>
              <a:t>（ </a:t>
            </a:r>
            <a:r>
              <a:rPr lang="en-US" altLang="zh-CN" sz="2400" dirty="0">
                <a:solidFill>
                  <a:schemeClr val="accent1"/>
                </a:solidFill>
                <a:latin typeface="华文楷体" panose="02010600040101010101" pitchFamily="2" charset="-122"/>
                <a:ea typeface="华文楷体" panose="02010600040101010101" pitchFamily="2" charset="-122"/>
              </a:rPr>
              <a:t>chain</a:t>
            </a:r>
            <a:r>
              <a:rPr lang="zh-CN" altLang="en-US" sz="2400" dirty="0">
                <a:solidFill>
                  <a:schemeClr val="accent1"/>
                </a:solidFill>
                <a:latin typeface="华文楷体" panose="02010600040101010101" pitchFamily="2" charset="-122"/>
                <a:ea typeface="华文楷体" panose="02010600040101010101" pitchFamily="2" charset="-122"/>
              </a:rPr>
              <a:t>）：由区块按照发生顺序串联而成，是整个账本状态变化的日志记录 。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sz="2400" dirty="0" smtClean="0">
                <a:solidFill>
                  <a:schemeClr val="accent1"/>
                </a:solidFill>
                <a:latin typeface="华文楷体" panose="02010600040101010101" pitchFamily="2" charset="-122"/>
                <a:ea typeface="华文楷体" panose="02010600040101010101" pitchFamily="2" charset="-122"/>
              </a:rPr>
              <a:t>    </a:t>
            </a:r>
            <a:r>
              <a:rPr lang="zh-CN" altLang="en-US" sz="2000" dirty="0" smtClean="0">
                <a:solidFill>
                  <a:schemeClr val="accent1"/>
                </a:solidFill>
              </a:rPr>
              <a:t>如果</a:t>
            </a:r>
            <a:r>
              <a:rPr lang="zh-CN" altLang="en-US" sz="2000" dirty="0">
                <a:solidFill>
                  <a:schemeClr val="accent1"/>
                </a:solidFill>
              </a:rPr>
              <a:t>把区块链作为一个状态机，则每次交易就是试图改变一次状态，而每次共识</a:t>
            </a:r>
            <a:r>
              <a:rPr lang="zh-CN" altLang="en-US" sz="2000" dirty="0" smtClean="0">
                <a:solidFill>
                  <a:schemeClr val="accent1"/>
                </a:solidFill>
              </a:rPr>
              <a:t>生成的</a:t>
            </a:r>
            <a:r>
              <a:rPr lang="zh-CN" altLang="en-US" sz="2000" dirty="0">
                <a:solidFill>
                  <a:schemeClr val="accent1"/>
                </a:solidFill>
              </a:rPr>
              <a:t>区块，就是参与者对于区块中交易导致状态改变的结果进行确认。</a:t>
            </a:r>
            <a:r>
              <a:rPr lang="zh-CN" altLang="en-US" sz="3200" dirty="0">
                <a:solidFill>
                  <a:schemeClr val="accent1"/>
                </a:solidFill>
              </a:rPr>
              <a:t> </a:t>
            </a:r>
            <a:r>
              <a:rPr lang="zh-CN" altLang="en-US" sz="2400" dirty="0"/>
              <a:t/>
            </a:r>
            <a:br>
              <a:rPr lang="zh-CN" altLang="en-US" sz="2400" dirty="0"/>
            </a:b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4984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2. </a:t>
            </a:r>
            <a:r>
              <a:rPr lang="zh-CN" altLang="en-US" sz="2400" b="1" dirty="0" smtClean="0"/>
              <a:t>基本原理</a:t>
            </a:r>
            <a:endParaRPr lang="zh-CN" altLang="en-US" sz="2400" b="1" dirty="0"/>
          </a:p>
        </p:txBody>
      </p:sp>
      <p:grpSp>
        <p:nvGrpSpPr>
          <p:cNvPr id="42" name="组合 41"/>
          <p:cNvGrpSpPr/>
          <p:nvPr/>
        </p:nvGrpSpPr>
        <p:grpSpPr>
          <a:xfrm>
            <a:off x="1631371" y="1445523"/>
            <a:ext cx="7878136" cy="1007817"/>
            <a:chOff x="1631371" y="3082593"/>
            <a:chExt cx="7878136" cy="1007817"/>
          </a:xfrm>
        </p:grpSpPr>
        <p:sp>
          <p:nvSpPr>
            <p:cNvPr id="5" name="圆角矩形 4"/>
            <p:cNvSpPr/>
            <p:nvPr/>
          </p:nvSpPr>
          <p:spPr>
            <a:xfrm>
              <a:off x="1631371" y="3089562"/>
              <a:ext cx="1427019" cy="997527"/>
            </a:xfrm>
            <a:prstGeom prst="roundRect">
              <a:avLst/>
            </a:prstGeom>
            <a:ln>
              <a:solidFill>
                <a:schemeClr val="accent5">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17" name="组合 16"/>
            <p:cNvGrpSpPr/>
            <p:nvPr/>
          </p:nvGrpSpPr>
          <p:grpSpPr>
            <a:xfrm>
              <a:off x="3567544" y="3089563"/>
              <a:ext cx="1427019" cy="1000847"/>
              <a:chOff x="3567544" y="3089563"/>
              <a:chExt cx="1427019" cy="1000847"/>
            </a:xfrm>
          </p:grpSpPr>
          <p:sp>
            <p:nvSpPr>
              <p:cNvPr id="6" name="圆角矩形 5"/>
              <p:cNvSpPr/>
              <p:nvPr/>
            </p:nvSpPr>
            <p:spPr>
              <a:xfrm>
                <a:off x="3567544" y="3089563"/>
                <a:ext cx="1427019" cy="997527"/>
              </a:xfrm>
              <a:prstGeom prst="roundRect">
                <a:avLst/>
              </a:prstGeom>
              <a:ln>
                <a:solidFill>
                  <a:schemeClr val="accent5">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16" name="组合 15"/>
              <p:cNvGrpSpPr/>
              <p:nvPr/>
            </p:nvGrpSpPr>
            <p:grpSpPr>
              <a:xfrm>
                <a:off x="3714751" y="3126958"/>
                <a:ext cx="1265960" cy="963452"/>
                <a:chOff x="3714751" y="3171202"/>
                <a:chExt cx="1265960" cy="963452"/>
              </a:xfrm>
            </p:grpSpPr>
            <p:sp>
              <p:nvSpPr>
                <p:cNvPr id="9" name="矩形 8"/>
                <p:cNvSpPr/>
                <p:nvPr/>
              </p:nvSpPr>
              <p:spPr>
                <a:xfrm>
                  <a:off x="3726873" y="3228109"/>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文本框 9"/>
                <p:cNvSpPr txBox="1"/>
                <p:nvPr/>
              </p:nvSpPr>
              <p:spPr>
                <a:xfrm>
                  <a:off x="3849329" y="3171202"/>
                  <a:ext cx="1131382"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pre hash</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12" name="矩形 11"/>
                <p:cNvSpPr/>
                <p:nvPr/>
              </p:nvSpPr>
              <p:spPr>
                <a:xfrm>
                  <a:off x="3726872" y="3560617"/>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文本框 12"/>
                <p:cNvSpPr txBox="1"/>
                <p:nvPr/>
              </p:nvSpPr>
              <p:spPr>
                <a:xfrm>
                  <a:off x="3714751" y="3478979"/>
                  <a:ext cx="1265960"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transaction</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14" name="矩形 13"/>
                <p:cNvSpPr/>
                <p:nvPr/>
              </p:nvSpPr>
              <p:spPr>
                <a:xfrm>
                  <a:off x="3733798" y="3868395"/>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文本框 14"/>
                <p:cNvSpPr txBox="1"/>
                <p:nvPr/>
              </p:nvSpPr>
              <p:spPr>
                <a:xfrm>
                  <a:off x="3844132" y="3796100"/>
                  <a:ext cx="1131382" cy="338554"/>
                </a:xfrm>
                <a:prstGeom prst="rect">
                  <a:avLst/>
                </a:prstGeom>
                <a:noFill/>
              </p:spPr>
              <p:txBody>
                <a:bodyPr wrap="square" rtlCol="0">
                  <a:spAutoFit/>
                </a:bodyPr>
                <a:lstStyle/>
                <a:p>
                  <a:r>
                    <a:rPr lang="en-US" altLang="zh-CN" sz="1600" dirty="0" err="1" smtClean="0">
                      <a:solidFill>
                        <a:schemeClr val="accent1"/>
                      </a:solidFill>
                      <a:latin typeface="Times New Roman" panose="02020603050405020304" pitchFamily="18" charset="0"/>
                      <a:cs typeface="Times New Roman" panose="02020603050405020304" pitchFamily="18" charset="0"/>
                    </a:rPr>
                    <a:t>metadate</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grpSp>
        </p:grpSp>
        <p:grpSp>
          <p:nvGrpSpPr>
            <p:cNvPr id="18" name="组合 17"/>
            <p:cNvGrpSpPr/>
            <p:nvPr/>
          </p:nvGrpSpPr>
          <p:grpSpPr>
            <a:xfrm>
              <a:off x="5503717" y="3089562"/>
              <a:ext cx="1421826" cy="1000847"/>
              <a:chOff x="3567544" y="3089563"/>
              <a:chExt cx="1427019" cy="1000847"/>
            </a:xfrm>
          </p:grpSpPr>
          <p:sp>
            <p:nvSpPr>
              <p:cNvPr id="19" name="圆角矩形 18"/>
              <p:cNvSpPr/>
              <p:nvPr/>
            </p:nvSpPr>
            <p:spPr>
              <a:xfrm>
                <a:off x="3567544" y="3089563"/>
                <a:ext cx="1427019" cy="997527"/>
              </a:xfrm>
              <a:prstGeom prst="roundRect">
                <a:avLst/>
              </a:prstGeom>
              <a:ln>
                <a:solidFill>
                  <a:schemeClr val="accent5">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20" name="组合 19"/>
              <p:cNvGrpSpPr/>
              <p:nvPr/>
            </p:nvGrpSpPr>
            <p:grpSpPr>
              <a:xfrm>
                <a:off x="3714751" y="3126958"/>
                <a:ext cx="1265960" cy="963452"/>
                <a:chOff x="3714751" y="3171202"/>
                <a:chExt cx="1265960" cy="963452"/>
              </a:xfrm>
            </p:grpSpPr>
            <p:sp>
              <p:nvSpPr>
                <p:cNvPr id="21" name="矩形 20"/>
                <p:cNvSpPr/>
                <p:nvPr/>
              </p:nvSpPr>
              <p:spPr>
                <a:xfrm>
                  <a:off x="3726873" y="3228109"/>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文本框 21"/>
                <p:cNvSpPr txBox="1"/>
                <p:nvPr/>
              </p:nvSpPr>
              <p:spPr>
                <a:xfrm>
                  <a:off x="3849329" y="3171202"/>
                  <a:ext cx="1131382"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pre hash</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3" name="矩形 22"/>
                <p:cNvSpPr/>
                <p:nvPr/>
              </p:nvSpPr>
              <p:spPr>
                <a:xfrm>
                  <a:off x="3726872" y="3560617"/>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文本框 23"/>
                <p:cNvSpPr txBox="1"/>
                <p:nvPr/>
              </p:nvSpPr>
              <p:spPr>
                <a:xfrm>
                  <a:off x="3714751" y="3478979"/>
                  <a:ext cx="1265960"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transaction</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5" name="矩形 24"/>
                <p:cNvSpPr/>
                <p:nvPr/>
              </p:nvSpPr>
              <p:spPr>
                <a:xfrm>
                  <a:off x="3733798" y="3868395"/>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6" name="文本框 25"/>
                <p:cNvSpPr txBox="1"/>
                <p:nvPr/>
              </p:nvSpPr>
              <p:spPr>
                <a:xfrm>
                  <a:off x="3844132" y="3796100"/>
                  <a:ext cx="1131382" cy="338554"/>
                </a:xfrm>
                <a:prstGeom prst="rect">
                  <a:avLst/>
                </a:prstGeom>
                <a:noFill/>
              </p:spPr>
              <p:txBody>
                <a:bodyPr wrap="square" rtlCol="0">
                  <a:spAutoFit/>
                </a:bodyPr>
                <a:lstStyle/>
                <a:p>
                  <a:r>
                    <a:rPr lang="en-US" altLang="zh-CN" sz="1600" dirty="0" err="1" smtClean="0">
                      <a:solidFill>
                        <a:schemeClr val="accent1"/>
                      </a:solidFill>
                      <a:latin typeface="Times New Roman" panose="02020603050405020304" pitchFamily="18" charset="0"/>
                      <a:cs typeface="Times New Roman" panose="02020603050405020304" pitchFamily="18" charset="0"/>
                    </a:rPr>
                    <a:t>metadate</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grpSp>
        </p:grpSp>
        <p:grpSp>
          <p:nvGrpSpPr>
            <p:cNvPr id="27" name="组合 26"/>
            <p:cNvGrpSpPr/>
            <p:nvPr/>
          </p:nvGrpSpPr>
          <p:grpSpPr>
            <a:xfrm>
              <a:off x="7438039" y="3082593"/>
              <a:ext cx="1427019" cy="1000847"/>
              <a:chOff x="3567544" y="3089563"/>
              <a:chExt cx="1427019" cy="1000847"/>
            </a:xfrm>
          </p:grpSpPr>
          <p:sp>
            <p:nvSpPr>
              <p:cNvPr id="28" name="圆角矩形 27"/>
              <p:cNvSpPr/>
              <p:nvPr/>
            </p:nvSpPr>
            <p:spPr>
              <a:xfrm>
                <a:off x="3567544" y="3089563"/>
                <a:ext cx="1427019" cy="997527"/>
              </a:xfrm>
              <a:prstGeom prst="roundRect">
                <a:avLst/>
              </a:prstGeom>
              <a:ln>
                <a:solidFill>
                  <a:schemeClr val="accent5">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29" name="组合 28"/>
              <p:cNvGrpSpPr/>
              <p:nvPr/>
            </p:nvGrpSpPr>
            <p:grpSpPr>
              <a:xfrm>
                <a:off x="3714751" y="3126958"/>
                <a:ext cx="1265960" cy="963452"/>
                <a:chOff x="3714751" y="3171202"/>
                <a:chExt cx="1265960" cy="963452"/>
              </a:xfrm>
            </p:grpSpPr>
            <p:sp>
              <p:nvSpPr>
                <p:cNvPr id="30" name="矩形 29"/>
                <p:cNvSpPr/>
                <p:nvPr/>
              </p:nvSpPr>
              <p:spPr>
                <a:xfrm>
                  <a:off x="3726873" y="3228109"/>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1" name="文本框 30"/>
                <p:cNvSpPr txBox="1"/>
                <p:nvPr/>
              </p:nvSpPr>
              <p:spPr>
                <a:xfrm>
                  <a:off x="3849329" y="3171202"/>
                  <a:ext cx="1131382"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pre hash</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32" name="矩形 31"/>
                <p:cNvSpPr/>
                <p:nvPr/>
              </p:nvSpPr>
              <p:spPr>
                <a:xfrm>
                  <a:off x="3726872" y="3560617"/>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文本框 32"/>
                <p:cNvSpPr txBox="1"/>
                <p:nvPr/>
              </p:nvSpPr>
              <p:spPr>
                <a:xfrm>
                  <a:off x="3714751" y="3478979"/>
                  <a:ext cx="1265960" cy="338554"/>
                </a:xfrm>
                <a:prstGeom prst="rect">
                  <a:avLst/>
                </a:prstGeom>
                <a:noFill/>
              </p:spPr>
              <p:txBody>
                <a:bodyPr wrap="square" rtlCol="0">
                  <a:spAutoFit/>
                </a:bodyPr>
                <a:lstStyle/>
                <a:p>
                  <a:r>
                    <a:rPr lang="en-US" altLang="zh-CN" sz="1600" dirty="0" smtClean="0">
                      <a:solidFill>
                        <a:schemeClr val="accent1"/>
                      </a:solidFill>
                      <a:latin typeface="Times New Roman" panose="02020603050405020304" pitchFamily="18" charset="0"/>
                      <a:cs typeface="Times New Roman" panose="02020603050405020304" pitchFamily="18" charset="0"/>
                    </a:rPr>
                    <a:t>transaction</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34" name="矩形 33"/>
                <p:cNvSpPr/>
                <p:nvPr/>
              </p:nvSpPr>
              <p:spPr>
                <a:xfrm>
                  <a:off x="3733798" y="3868395"/>
                  <a:ext cx="1094509" cy="193964"/>
                </a:xfrm>
                <a:prstGeom prst="rect">
                  <a:avLst/>
                </a:prstGeom>
                <a:ln>
                  <a:solidFill>
                    <a:schemeClr val="accent5">
                      <a:lumMod val="1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文本框 34"/>
                <p:cNvSpPr txBox="1"/>
                <p:nvPr/>
              </p:nvSpPr>
              <p:spPr>
                <a:xfrm>
                  <a:off x="3844132" y="3796100"/>
                  <a:ext cx="1131382" cy="338554"/>
                </a:xfrm>
                <a:prstGeom prst="rect">
                  <a:avLst/>
                </a:prstGeom>
                <a:noFill/>
              </p:spPr>
              <p:txBody>
                <a:bodyPr wrap="square" rtlCol="0">
                  <a:spAutoFit/>
                </a:bodyPr>
                <a:lstStyle/>
                <a:p>
                  <a:r>
                    <a:rPr lang="en-US" altLang="zh-CN" sz="1600" dirty="0" err="1" smtClean="0">
                      <a:solidFill>
                        <a:schemeClr val="accent1"/>
                      </a:solidFill>
                      <a:latin typeface="Times New Roman" panose="02020603050405020304" pitchFamily="18" charset="0"/>
                      <a:cs typeface="Times New Roman" panose="02020603050405020304" pitchFamily="18" charset="0"/>
                    </a:rPr>
                    <a:t>metadate</a:t>
                  </a:r>
                  <a:endParaRPr lang="zh-CN" altLang="en-US" sz="1600" dirty="0">
                    <a:solidFill>
                      <a:schemeClr val="accent1"/>
                    </a:solidFill>
                    <a:latin typeface="Times New Roman" panose="02020603050405020304" pitchFamily="18" charset="0"/>
                    <a:cs typeface="Times New Roman" panose="02020603050405020304" pitchFamily="18" charset="0"/>
                  </a:endParaRPr>
                </a:p>
              </p:txBody>
            </p:sp>
          </p:grpSp>
        </p:grpSp>
        <p:sp>
          <p:nvSpPr>
            <p:cNvPr id="36" name="文本框 35"/>
            <p:cNvSpPr txBox="1"/>
            <p:nvPr/>
          </p:nvSpPr>
          <p:spPr>
            <a:xfrm>
              <a:off x="2068634" y="3350523"/>
              <a:ext cx="1026029" cy="461665"/>
            </a:xfrm>
            <a:prstGeom prst="rect">
              <a:avLst/>
            </a:prstGeom>
            <a:noFill/>
          </p:spPr>
          <p:txBody>
            <a:bodyPr wrap="square" rtlCol="0">
              <a:spAutoFit/>
            </a:bodyPr>
            <a:lstStyle/>
            <a:p>
              <a:r>
                <a:rPr lang="en-US" altLang="zh-CN" sz="2400" dirty="0" smtClean="0">
                  <a:solidFill>
                    <a:schemeClr val="accent1"/>
                  </a:solidFill>
                  <a:latin typeface="华文楷体" panose="02010600040101010101" pitchFamily="2" charset="-122"/>
                  <a:ea typeface="华文楷体" panose="02010600040101010101" pitchFamily="2" charset="-122"/>
                </a:rPr>
                <a:t>…</a:t>
              </a:r>
              <a:endParaRPr lang="zh-CN" altLang="en-US" sz="2400" dirty="0">
                <a:solidFill>
                  <a:schemeClr val="accent1"/>
                </a:solidFill>
                <a:latin typeface="华文楷体" panose="02010600040101010101" pitchFamily="2" charset="-122"/>
                <a:ea typeface="华文楷体" panose="02010600040101010101" pitchFamily="2" charset="-122"/>
              </a:endParaRPr>
            </a:p>
          </p:txBody>
        </p:sp>
        <p:cxnSp>
          <p:nvCxnSpPr>
            <p:cNvPr id="38" name="直接箭头连接符 37"/>
            <p:cNvCxnSpPr>
              <a:endCxn id="36" idx="3"/>
            </p:cNvCxnSpPr>
            <p:nvPr/>
          </p:nvCxnSpPr>
          <p:spPr>
            <a:xfrm flipH="1">
              <a:off x="3094663" y="3289265"/>
              <a:ext cx="627012" cy="29209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016572" y="3231782"/>
              <a:ext cx="627012" cy="29209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6951351" y="3306753"/>
              <a:ext cx="627012" cy="29209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8882495" y="3306991"/>
              <a:ext cx="627012" cy="292091"/>
            </a:xfrm>
            <a:prstGeom prst="straightConnector1">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4640545" y="880703"/>
            <a:ext cx="3856688" cy="400110"/>
          </a:xfrm>
          <a:prstGeom prst="rect">
            <a:avLst/>
          </a:prstGeom>
          <a:noFill/>
        </p:spPr>
        <p:txBody>
          <a:bodyPr wrap="square" rtlCol="0">
            <a:spAutoFit/>
          </a:bodyPr>
          <a:lstStyle/>
          <a:p>
            <a:r>
              <a:rPr lang="zh-CN" altLang="en-US" sz="2000" dirty="0">
                <a:solidFill>
                  <a:schemeClr val="accent1"/>
                </a:solidFill>
                <a:latin typeface="华文楷体" panose="02010600040101010101" pitchFamily="2" charset="-122"/>
                <a:ea typeface="华文楷体" panose="02010600040101010101" pitchFamily="2" charset="-122"/>
              </a:rPr>
              <a:t>区</a:t>
            </a:r>
            <a:r>
              <a:rPr lang="zh-CN" altLang="en-US" sz="2000" dirty="0" smtClean="0">
                <a:solidFill>
                  <a:schemeClr val="accent1"/>
                </a:solidFill>
                <a:latin typeface="华文楷体" panose="02010600040101010101" pitchFamily="2" charset="-122"/>
                <a:ea typeface="华文楷体" panose="02010600040101010101" pitchFamily="2" charset="-122"/>
              </a:rPr>
              <a:t>块链结构示例</a:t>
            </a: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4" name="文本框 43"/>
          <p:cNvSpPr txBox="1"/>
          <p:nvPr/>
        </p:nvSpPr>
        <p:spPr>
          <a:xfrm>
            <a:off x="526778" y="2585270"/>
            <a:ext cx="11375702" cy="4431983"/>
          </a:xfrm>
          <a:prstGeom prst="rect">
            <a:avLst/>
          </a:prstGeom>
          <a:noFill/>
        </p:spPr>
        <p:txBody>
          <a:bodyPr wrap="square" rtlCol="0">
            <a:spAutoFit/>
          </a:bodyPr>
          <a:lstStyle/>
          <a:p>
            <a:pPr>
              <a:lnSpc>
                <a:spcPct val="150000"/>
              </a:lnSpc>
            </a:pPr>
            <a:r>
              <a:rPr lang="zh-CN" altLang="en-US" sz="2000" dirty="0" smtClean="0"/>
              <a:t>    </a:t>
            </a:r>
            <a:r>
              <a:rPr lang="zh-CN" altLang="en-US" sz="2400" dirty="0" smtClean="0">
                <a:solidFill>
                  <a:schemeClr val="accent1"/>
                </a:solidFill>
                <a:latin typeface="华文楷体" panose="02010600040101010101" pitchFamily="2" charset="-122"/>
                <a:ea typeface="华文楷体" panose="02010600040101010101" pitchFamily="2" charset="-122"/>
              </a:rPr>
              <a:t>在</a:t>
            </a:r>
            <a:r>
              <a:rPr lang="zh-CN" altLang="en-US" sz="2400" dirty="0">
                <a:solidFill>
                  <a:schemeClr val="accent1"/>
                </a:solidFill>
                <a:latin typeface="华文楷体" panose="02010600040101010101" pitchFamily="2" charset="-122"/>
                <a:ea typeface="华文楷体" panose="02010600040101010101" pitchFamily="2" charset="-122"/>
              </a:rPr>
              <a:t>实现上，首先假设存在一个分布式的数据记录账本，这个账本只允许添加 、 不</a:t>
            </a:r>
            <a:r>
              <a:rPr lang="zh-CN" altLang="en-US" sz="2400" dirty="0" smtClean="0">
                <a:solidFill>
                  <a:schemeClr val="accent1"/>
                </a:solidFill>
                <a:latin typeface="华文楷体" panose="02010600040101010101" pitchFamily="2" charset="-122"/>
                <a:ea typeface="华文楷体" panose="02010600040101010101" pitchFamily="2" charset="-122"/>
              </a:rPr>
              <a:t>允许删除 </a:t>
            </a:r>
            <a:r>
              <a:rPr lang="zh-CN" altLang="en-US" sz="2400" dirty="0">
                <a:solidFill>
                  <a:schemeClr val="accent1"/>
                </a:solidFill>
                <a:latin typeface="华文楷体" panose="02010600040101010101" pitchFamily="2" charset="-122"/>
                <a:ea typeface="华文楷体" panose="02010600040101010101" pitchFamily="2" charset="-122"/>
              </a:rPr>
              <a:t>。 账本底层的基本结构是一个线性的链表，这也是其名字“区块链”的</a:t>
            </a:r>
            <a:r>
              <a:rPr lang="zh-CN" altLang="en-US" sz="2400" dirty="0" smtClean="0">
                <a:solidFill>
                  <a:schemeClr val="accent1"/>
                </a:solidFill>
                <a:latin typeface="华文楷体" panose="02010600040101010101" pitchFamily="2" charset="-122"/>
                <a:ea typeface="华文楷体" panose="02010600040101010101" pitchFamily="2" charset="-122"/>
              </a:rPr>
              <a:t>来源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en-US" altLang="zh-CN" sz="2400" dirty="0">
                <a:solidFill>
                  <a:schemeClr val="accent1"/>
                </a:solidFill>
                <a:latin typeface="华文楷体" panose="02010600040101010101" pitchFamily="2" charset="-122"/>
                <a:ea typeface="华文楷体" panose="02010600040101010101" pitchFamily="2" charset="-122"/>
              </a:rPr>
              <a:t> </a:t>
            </a:r>
            <a:r>
              <a:rPr lang="en-US" altLang="zh-CN" sz="2400" dirty="0" smtClean="0">
                <a:solidFill>
                  <a:schemeClr val="accent1"/>
                </a:solidFill>
                <a:latin typeface="华文楷体" panose="02010600040101010101" pitchFamily="2" charset="-122"/>
                <a:ea typeface="华文楷体" panose="02010600040101010101" pitchFamily="2" charset="-122"/>
              </a:rPr>
              <a:t>   </a:t>
            </a:r>
            <a:r>
              <a:rPr lang="zh-CN" altLang="en-US" sz="2400" dirty="0" smtClean="0">
                <a:solidFill>
                  <a:schemeClr val="accent1"/>
                </a:solidFill>
                <a:latin typeface="华文楷体" panose="02010600040101010101" pitchFamily="2" charset="-122"/>
                <a:ea typeface="华文楷体" panose="02010600040101010101" pitchFamily="2" charset="-122"/>
              </a:rPr>
              <a:t> </a:t>
            </a:r>
            <a:r>
              <a:rPr lang="zh-CN" altLang="en-US" sz="2400" dirty="0">
                <a:solidFill>
                  <a:schemeClr val="accent1"/>
                </a:solidFill>
                <a:latin typeface="华文楷体" panose="02010600040101010101" pitchFamily="2" charset="-122"/>
                <a:ea typeface="华文楷体" panose="02010600040101010101" pitchFamily="2" charset="-122"/>
              </a:rPr>
              <a:t>链表由</a:t>
            </a:r>
            <a:r>
              <a:rPr lang="zh-CN" altLang="en-US" sz="2400" dirty="0" smtClean="0">
                <a:solidFill>
                  <a:schemeClr val="accent1"/>
                </a:solidFill>
                <a:latin typeface="华文楷体" panose="02010600040101010101" pitchFamily="2" charset="-122"/>
                <a:ea typeface="华文楷体" panose="02010600040101010101" pitchFamily="2" charset="-122"/>
              </a:rPr>
              <a:t>一个个</a:t>
            </a:r>
            <a:r>
              <a:rPr lang="zh-CN" altLang="en-US" sz="2400" dirty="0">
                <a:solidFill>
                  <a:schemeClr val="accent1"/>
                </a:solidFill>
                <a:latin typeface="华文楷体" panose="02010600040101010101" pitchFamily="2" charset="-122"/>
                <a:ea typeface="华文楷体" panose="02010600040101010101" pitchFamily="2" charset="-122"/>
              </a:rPr>
              <a:t>“区块”串联</a:t>
            </a:r>
            <a:r>
              <a:rPr lang="zh-CN" altLang="en-US" sz="2400" dirty="0" smtClean="0">
                <a:solidFill>
                  <a:schemeClr val="accent1"/>
                </a:solidFill>
                <a:latin typeface="华文楷体" panose="02010600040101010101" pitchFamily="2" charset="-122"/>
                <a:ea typeface="华文楷体" panose="02010600040101010101" pitchFamily="2" charset="-122"/>
              </a:rPr>
              <a:t>组成，</a:t>
            </a:r>
            <a:r>
              <a:rPr lang="zh-CN" altLang="en-US" sz="2400" dirty="0">
                <a:solidFill>
                  <a:schemeClr val="accent1"/>
                </a:solidFill>
                <a:latin typeface="华文楷体" panose="02010600040101010101" pitchFamily="2" charset="-122"/>
                <a:ea typeface="华文楷体" panose="02010600040101010101" pitchFamily="2" charset="-122"/>
              </a:rPr>
              <a:t>后继区块记录前导区块的哈希值（ </a:t>
            </a:r>
            <a:r>
              <a:rPr lang="en-US" altLang="zh-CN" sz="2400" dirty="0">
                <a:solidFill>
                  <a:schemeClr val="accent1"/>
                </a:solidFill>
                <a:latin typeface="华文楷体" panose="02010600040101010101" pitchFamily="2" charset="-122"/>
                <a:ea typeface="华文楷体" panose="02010600040101010101" pitchFamily="2" charset="-122"/>
              </a:rPr>
              <a:t>pre hash </a:t>
            </a:r>
            <a:r>
              <a:rPr lang="zh-CN" altLang="en-US" sz="2400" dirty="0">
                <a:solidFill>
                  <a:schemeClr val="accent1"/>
                </a:solidFill>
                <a:latin typeface="华文楷体" panose="02010600040101010101" pitchFamily="2" charset="-122"/>
                <a:ea typeface="华文楷体" panose="02010600040101010101" pitchFamily="2" charset="-122"/>
              </a:rPr>
              <a:t>） 。 新</a:t>
            </a:r>
            <a:r>
              <a:rPr lang="zh-CN" altLang="en-US" sz="2400" dirty="0" smtClean="0">
                <a:solidFill>
                  <a:schemeClr val="accent1"/>
                </a:solidFill>
                <a:latin typeface="华文楷体" panose="02010600040101010101" pitchFamily="2" charset="-122"/>
                <a:ea typeface="华文楷体" panose="02010600040101010101" pitchFamily="2" charset="-122"/>
              </a:rPr>
              <a:t>的数据</a:t>
            </a:r>
            <a:r>
              <a:rPr lang="zh-CN" altLang="en-US" sz="2400" dirty="0">
                <a:solidFill>
                  <a:schemeClr val="accent1"/>
                </a:solidFill>
                <a:latin typeface="华文楷体" panose="02010600040101010101" pitchFamily="2" charset="-122"/>
                <a:ea typeface="华文楷体" panose="02010600040101010101" pitchFamily="2" charset="-122"/>
              </a:rPr>
              <a:t>要加入，必须放到一个新的区块中 。 而这个块（以及块里的交易）是否合法，可以</a:t>
            </a:r>
            <a:r>
              <a:rPr lang="zh-CN" altLang="en-US" sz="2400" dirty="0" smtClean="0">
                <a:solidFill>
                  <a:schemeClr val="accent1"/>
                </a:solidFill>
                <a:latin typeface="华文楷体" panose="02010600040101010101" pitchFamily="2" charset="-122"/>
                <a:ea typeface="华文楷体" panose="02010600040101010101" pitchFamily="2" charset="-122"/>
              </a:rPr>
              <a:t>通过计算</a:t>
            </a:r>
            <a:r>
              <a:rPr lang="zh-CN" altLang="en-US" sz="2400" dirty="0">
                <a:solidFill>
                  <a:schemeClr val="accent1"/>
                </a:solidFill>
                <a:latin typeface="华文楷体" panose="02010600040101010101" pitchFamily="2" charset="-122"/>
                <a:ea typeface="华文楷体" panose="02010600040101010101" pitchFamily="2" charset="-122"/>
              </a:rPr>
              <a:t>哈希值的方式快速检验出来 。 任意维护节点都可以提议一个新的合法区块，然而必须</a:t>
            </a:r>
            <a:r>
              <a:rPr lang="zh-CN" altLang="en-US" sz="2400" dirty="0" smtClean="0">
                <a:solidFill>
                  <a:schemeClr val="accent1"/>
                </a:solidFill>
                <a:latin typeface="华文楷体" panose="02010600040101010101" pitchFamily="2" charset="-122"/>
                <a:ea typeface="华文楷体" panose="02010600040101010101" pitchFamily="2" charset="-122"/>
              </a:rPr>
              <a:t>经过</a:t>
            </a:r>
            <a:r>
              <a:rPr lang="zh-CN" altLang="en-US" sz="2400" dirty="0">
                <a:solidFill>
                  <a:schemeClr val="accent1"/>
                </a:solidFill>
                <a:latin typeface="华文楷体" panose="02010600040101010101" pitchFamily="2" charset="-122"/>
                <a:ea typeface="华文楷体" panose="02010600040101010101" pitchFamily="2" charset="-122"/>
              </a:rPr>
              <a:t>一定的共识机制来对最终选择的区块达成一致。 </a:t>
            </a:r>
            <a:br>
              <a:rPr lang="zh-CN" altLang="en-US" sz="2400" dirty="0">
                <a:solidFill>
                  <a:schemeClr val="accent1"/>
                </a:solidFill>
                <a:latin typeface="华文楷体" panose="02010600040101010101" pitchFamily="2" charset="-122"/>
                <a:ea typeface="华文楷体" panose="02010600040101010101" pitchFamily="2" charset="-122"/>
              </a:rPr>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798396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8368" y="217598"/>
            <a:ext cx="8104909" cy="461665"/>
          </a:xfrm>
          <a:prstGeom prst="rect">
            <a:avLst/>
          </a:prstGeom>
          <a:noFill/>
        </p:spPr>
        <p:txBody>
          <a:bodyPr wrap="square" rtlCol="0">
            <a:spAutoFit/>
          </a:bodyPr>
          <a:lstStyle/>
          <a:p>
            <a:r>
              <a:rPr lang="en-US" altLang="zh-CN" sz="2400" b="1" dirty="0" smtClean="0"/>
              <a:t>3. </a:t>
            </a:r>
            <a:r>
              <a:rPr lang="zh-CN" altLang="en-US" sz="2400" b="1" dirty="0" smtClean="0"/>
              <a:t>以比特币为例理解区块链工作过程</a:t>
            </a:r>
            <a:endParaRPr lang="zh-CN" altLang="en-US" sz="2400" b="1" dirty="0"/>
          </a:p>
        </p:txBody>
      </p:sp>
      <p:sp>
        <p:nvSpPr>
          <p:cNvPr id="44" name="文本框 43"/>
          <p:cNvSpPr txBox="1"/>
          <p:nvPr/>
        </p:nvSpPr>
        <p:spPr>
          <a:xfrm>
            <a:off x="699756" y="744011"/>
            <a:ext cx="10782859" cy="6601807"/>
          </a:xfrm>
          <a:prstGeom prst="rect">
            <a:avLst/>
          </a:prstGeom>
          <a:noFill/>
        </p:spPr>
        <p:txBody>
          <a:bodyPr wrap="square" rtlCol="0">
            <a:spAutoFit/>
          </a:bodyPr>
          <a:lstStyle/>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比特</a:t>
            </a:r>
            <a:r>
              <a:rPr lang="zh-CN" altLang="en-US" sz="2400" dirty="0">
                <a:solidFill>
                  <a:schemeClr val="accent1"/>
                </a:solidFill>
                <a:latin typeface="华文楷体" panose="02010600040101010101" pitchFamily="2" charset="-122"/>
                <a:ea typeface="华文楷体" panose="02010600040101010101" pitchFamily="2" charset="-122"/>
              </a:rPr>
              <a:t>币客户端发起一项交易，广播到比特币网络中并等待确认 </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 </a:t>
            </a:r>
            <a:r>
              <a:rPr lang="zh-CN" altLang="en-US" sz="2400" dirty="0">
                <a:solidFill>
                  <a:schemeClr val="accent1"/>
                </a:solidFill>
                <a:latin typeface="华文楷体" panose="02010600040101010101" pitchFamily="2" charset="-122"/>
                <a:ea typeface="华文楷体" panose="02010600040101010101" pitchFamily="2" charset="-122"/>
              </a:rPr>
              <a:t>网络中的节点</a:t>
            </a:r>
            <a:r>
              <a:rPr lang="zh-CN" altLang="en-US" sz="2400" dirty="0" smtClean="0">
                <a:solidFill>
                  <a:schemeClr val="accent1"/>
                </a:solidFill>
                <a:latin typeface="华文楷体" panose="02010600040101010101" pitchFamily="2" charset="-122"/>
                <a:ea typeface="华文楷体" panose="02010600040101010101" pitchFamily="2" charset="-122"/>
              </a:rPr>
              <a:t>会将</a:t>
            </a:r>
            <a:r>
              <a:rPr lang="zh-CN" altLang="en-US" sz="2400" dirty="0">
                <a:solidFill>
                  <a:schemeClr val="accent1"/>
                </a:solidFill>
                <a:latin typeface="华文楷体" panose="02010600040101010101" pitchFamily="2" charset="-122"/>
                <a:ea typeface="华文楷体" panose="02010600040101010101" pitchFamily="2" charset="-122"/>
              </a:rPr>
              <a:t>一些收到的等待确认的交易记录打包在一起（此外还要包括前一个区块头部的哈希值等</a:t>
            </a:r>
            <a:r>
              <a:rPr lang="zh-CN" altLang="en-US" sz="2400" dirty="0" smtClean="0">
                <a:solidFill>
                  <a:schemeClr val="accent1"/>
                </a:solidFill>
                <a:latin typeface="华文楷体" panose="02010600040101010101" pitchFamily="2" charset="-122"/>
                <a:ea typeface="华文楷体" panose="02010600040101010101" pitchFamily="2" charset="-122"/>
              </a:rPr>
              <a:t>信息</a:t>
            </a:r>
            <a:r>
              <a:rPr lang="zh-CN" altLang="en-US" sz="2400" dirty="0">
                <a:solidFill>
                  <a:schemeClr val="accent1"/>
                </a:solidFill>
                <a:latin typeface="华文楷体" panose="02010600040101010101" pitchFamily="2" charset="-122"/>
                <a:ea typeface="华文楷体" panose="02010600040101010101" pitchFamily="2" charset="-122"/>
              </a:rPr>
              <a:t>），组成一个候选区块 。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试图</a:t>
            </a:r>
            <a:r>
              <a:rPr lang="zh-CN" altLang="en-US" sz="2400" dirty="0">
                <a:solidFill>
                  <a:schemeClr val="accent1"/>
                </a:solidFill>
                <a:latin typeface="华文楷体" panose="02010600040101010101" pitchFamily="2" charset="-122"/>
                <a:ea typeface="华文楷体" panose="02010600040101010101" pitchFamily="2" charset="-122"/>
              </a:rPr>
              <a:t>找到</a:t>
            </a:r>
            <a:r>
              <a:rPr lang="zh-CN" altLang="en-US" sz="2400" dirty="0" smtClean="0">
                <a:solidFill>
                  <a:schemeClr val="accent1"/>
                </a:solidFill>
                <a:latin typeface="华文楷体" panose="02010600040101010101" pitchFamily="2" charset="-122"/>
                <a:ea typeface="华文楷体" panose="02010600040101010101" pitchFamily="2" charset="-122"/>
              </a:rPr>
              <a:t>一随机串放</a:t>
            </a:r>
            <a:r>
              <a:rPr lang="zh-CN" altLang="en-US" sz="2400" dirty="0">
                <a:solidFill>
                  <a:schemeClr val="accent1"/>
                </a:solidFill>
                <a:latin typeface="华文楷体" panose="02010600040101010101" pitchFamily="2" charset="-122"/>
                <a:ea typeface="华文楷体" panose="02010600040101010101" pitchFamily="2" charset="-122"/>
              </a:rPr>
              <a:t>到区块里，使得候选</a:t>
            </a:r>
            <a:r>
              <a:rPr lang="zh-CN" altLang="en-US" sz="2400" dirty="0" smtClean="0">
                <a:solidFill>
                  <a:schemeClr val="accent1"/>
                </a:solidFill>
                <a:latin typeface="华文楷体" panose="02010600040101010101" pitchFamily="2" charset="-122"/>
                <a:ea typeface="华文楷体" panose="02010600040101010101" pitchFamily="2" charset="-122"/>
              </a:rPr>
              <a:t>区块</a:t>
            </a:r>
            <a:r>
              <a:rPr lang="zh-CN" altLang="en-US" sz="2400" dirty="0">
                <a:solidFill>
                  <a:schemeClr val="accent1"/>
                </a:solidFill>
                <a:latin typeface="华文楷体" panose="02010600040101010101" pitchFamily="2" charset="-122"/>
                <a:ea typeface="华文楷体" panose="02010600040101010101" pitchFamily="2" charset="-122"/>
              </a:rPr>
              <a:t>的哈希结果满足一定条件（比如小于某个值） 。 这个 </a:t>
            </a:r>
            <a:r>
              <a:rPr lang="en-US" altLang="zh-CN" sz="2400" dirty="0">
                <a:solidFill>
                  <a:schemeClr val="accent1"/>
                </a:solidFill>
                <a:latin typeface="华文楷体" panose="02010600040101010101" pitchFamily="2" charset="-122"/>
                <a:ea typeface="华文楷体" panose="02010600040101010101" pitchFamily="2" charset="-122"/>
              </a:rPr>
              <a:t>nonce </a:t>
            </a:r>
            <a:r>
              <a:rPr lang="zh-CN" altLang="en-US" sz="2400" dirty="0">
                <a:solidFill>
                  <a:schemeClr val="accent1"/>
                </a:solidFill>
                <a:latin typeface="华文楷体" panose="02010600040101010101" pitchFamily="2" charset="-122"/>
                <a:ea typeface="华文楷体" panose="02010600040101010101" pitchFamily="2" charset="-122"/>
              </a:rPr>
              <a:t>串的查找需要一定的时间去</a:t>
            </a:r>
            <a:r>
              <a:rPr lang="zh-CN" altLang="en-US" sz="2400" dirty="0" smtClean="0">
                <a:solidFill>
                  <a:schemeClr val="accent1"/>
                </a:solidFill>
                <a:latin typeface="华文楷体" panose="02010600040101010101" pitchFamily="2" charset="-122"/>
                <a:ea typeface="华文楷体" panose="02010600040101010101" pitchFamily="2" charset="-122"/>
              </a:rPr>
              <a:t>进行</a:t>
            </a:r>
            <a:r>
              <a:rPr lang="zh-CN" altLang="en-US" sz="2400" dirty="0">
                <a:solidFill>
                  <a:schemeClr val="accent1"/>
                </a:solidFill>
                <a:latin typeface="华文楷体" panose="02010600040101010101" pitchFamily="2" charset="-122"/>
                <a:ea typeface="华文楷体" panose="02010600040101010101" pitchFamily="2" charset="-122"/>
              </a:rPr>
              <a:t>计算尝试</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a:t>
            </a:r>
            <a:r>
              <a:rPr lang="zh-CN" altLang="en-US" sz="2400" dirty="0">
                <a:solidFill>
                  <a:schemeClr val="accent1"/>
                </a:solidFill>
                <a:latin typeface="华文楷体" panose="02010600040101010101" pitchFamily="2" charset="-122"/>
                <a:ea typeface="华文楷体" panose="02010600040101010101" pitchFamily="2" charset="-122"/>
              </a:rPr>
              <a:t>旦节点算出来满足条件的 </a:t>
            </a:r>
            <a:r>
              <a:rPr lang="en-US" altLang="zh-CN" sz="2400" dirty="0">
                <a:solidFill>
                  <a:schemeClr val="accent1"/>
                </a:solidFill>
                <a:latin typeface="华文楷体" panose="02010600040101010101" pitchFamily="2" charset="-122"/>
                <a:ea typeface="华文楷体" panose="02010600040101010101" pitchFamily="2" charset="-122"/>
              </a:rPr>
              <a:t>nonce </a:t>
            </a:r>
            <a:r>
              <a:rPr lang="zh-CN" altLang="en-US" sz="2400" dirty="0">
                <a:solidFill>
                  <a:schemeClr val="accent1"/>
                </a:solidFill>
                <a:latin typeface="华文楷体" panose="02010600040101010101" pitchFamily="2" charset="-122"/>
                <a:ea typeface="华文楷体" panose="02010600040101010101" pitchFamily="2" charset="-122"/>
              </a:rPr>
              <a:t>串，这个区块在格式上就被认为是“合法”了，</a:t>
            </a:r>
            <a:r>
              <a:rPr lang="zh-CN" altLang="en-US" sz="2400" dirty="0" smtClean="0">
                <a:solidFill>
                  <a:schemeClr val="accent1"/>
                </a:solidFill>
                <a:latin typeface="华文楷体" panose="02010600040101010101" pitchFamily="2" charset="-122"/>
                <a:ea typeface="华文楷体" panose="02010600040101010101" pitchFamily="2" charset="-122"/>
              </a:rPr>
              <a:t>就可以</a:t>
            </a:r>
            <a:r>
              <a:rPr lang="zh-CN" altLang="en-US" sz="2400" dirty="0">
                <a:solidFill>
                  <a:schemeClr val="accent1"/>
                </a:solidFill>
                <a:latin typeface="华文楷体" panose="02010600040101010101" pitchFamily="2" charset="-122"/>
                <a:ea typeface="华文楷体" panose="02010600040101010101" pitchFamily="2" charset="-122"/>
              </a:rPr>
              <a:t>尝试在网络中将它广播出去 。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其他</a:t>
            </a:r>
            <a:r>
              <a:rPr lang="zh-CN" altLang="en-US" sz="2400" dirty="0">
                <a:solidFill>
                  <a:schemeClr val="accent1"/>
                </a:solidFill>
                <a:latin typeface="华文楷体" panose="02010600040101010101" pitchFamily="2" charset="-122"/>
                <a:ea typeface="华文楷体" panose="02010600040101010101" pitchFamily="2" charset="-122"/>
              </a:rPr>
              <a:t>节点收到候选区块，进行验证，发现确实符合约定</a:t>
            </a:r>
            <a:r>
              <a:rPr lang="zh-CN" altLang="en-US" sz="2400" dirty="0" smtClean="0">
                <a:solidFill>
                  <a:schemeClr val="accent1"/>
                </a:solidFill>
                <a:latin typeface="华文楷体" panose="02010600040101010101" pitchFamily="2" charset="-122"/>
                <a:ea typeface="华文楷体" panose="02010600040101010101" pitchFamily="2" charset="-122"/>
              </a:rPr>
              <a:t>条件了</a:t>
            </a:r>
            <a:r>
              <a:rPr lang="zh-CN" altLang="en-US" sz="2400" dirty="0">
                <a:solidFill>
                  <a:schemeClr val="accent1"/>
                </a:solidFill>
                <a:latin typeface="华文楷体" panose="02010600040101010101" pitchFamily="2" charset="-122"/>
                <a:ea typeface="华文楷体" panose="02010600040101010101" pitchFamily="2" charset="-122"/>
              </a:rPr>
              <a:t>，就承认这个区块是一个合法的新区块，并添加到自己维护的区块链上 。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marL="342900" indent="-342900">
              <a:lnSpc>
                <a:spcPct val="150000"/>
              </a:lnSpc>
              <a:buAutoNum type="arabicPeriod"/>
            </a:pPr>
            <a:r>
              <a:rPr lang="zh-CN" altLang="en-US" sz="2400" dirty="0" smtClean="0">
                <a:solidFill>
                  <a:schemeClr val="accent1"/>
                </a:solidFill>
                <a:latin typeface="华文楷体" panose="02010600040101010101" pitchFamily="2" charset="-122"/>
                <a:ea typeface="华文楷体" panose="02010600040101010101" pitchFamily="2" charset="-122"/>
              </a:rPr>
              <a:t>当</a:t>
            </a:r>
            <a:r>
              <a:rPr lang="zh-CN" altLang="en-US" sz="2400" dirty="0">
                <a:solidFill>
                  <a:schemeClr val="accent1"/>
                </a:solidFill>
                <a:latin typeface="华文楷体" panose="02010600040101010101" pitchFamily="2" charset="-122"/>
                <a:ea typeface="华文楷体" panose="02010600040101010101" pitchFamily="2" charset="-122"/>
              </a:rPr>
              <a:t>大部分节点</a:t>
            </a:r>
            <a:r>
              <a:rPr lang="zh-CN" altLang="en-US" sz="2400" dirty="0" smtClean="0">
                <a:solidFill>
                  <a:schemeClr val="accent1"/>
                </a:solidFill>
                <a:latin typeface="华文楷体" panose="02010600040101010101" pitchFamily="2" charset="-122"/>
                <a:ea typeface="华文楷体" panose="02010600040101010101" pitchFamily="2" charset="-122"/>
              </a:rPr>
              <a:t>都将</a:t>
            </a:r>
            <a:r>
              <a:rPr lang="zh-CN" altLang="en-US" sz="2400" dirty="0">
                <a:solidFill>
                  <a:schemeClr val="accent1"/>
                </a:solidFill>
                <a:latin typeface="华文楷体" panose="02010600040101010101" pitchFamily="2" charset="-122"/>
                <a:ea typeface="华文楷体" panose="02010600040101010101" pitchFamily="2" charset="-122"/>
              </a:rPr>
              <a:t>区块添加到自己维护的区块链结构上时，该区块被网络接受，区块中所包括的交易也就</a:t>
            </a:r>
            <a:r>
              <a:rPr lang="zh-CN" altLang="en-US" sz="2400" dirty="0" smtClean="0">
                <a:solidFill>
                  <a:schemeClr val="accent1"/>
                </a:solidFill>
                <a:latin typeface="华文楷体" panose="02010600040101010101" pitchFamily="2" charset="-122"/>
                <a:ea typeface="华文楷体" panose="02010600040101010101" pitchFamily="2" charset="-122"/>
              </a:rPr>
              <a:t>得到</a:t>
            </a:r>
            <a:r>
              <a:rPr lang="zh-CN" altLang="en-US" sz="2400" dirty="0">
                <a:solidFill>
                  <a:schemeClr val="accent1"/>
                </a:solidFill>
                <a:latin typeface="华文楷体" panose="02010600040101010101" pitchFamily="2" charset="-122"/>
                <a:ea typeface="华文楷体" panose="02010600040101010101" pitchFamily="2" charset="-122"/>
              </a:rPr>
              <a:t>确认 。 </a:t>
            </a:r>
            <a:r>
              <a:rPr lang="zh-CN" altLang="en-US" dirty="0">
                <a:solidFill>
                  <a:schemeClr val="accent1"/>
                </a:solidFill>
                <a:latin typeface="华文楷体" panose="02010600040101010101" pitchFamily="2" charset="-122"/>
                <a:ea typeface="华文楷体" panose="02010600040101010101" pitchFamily="2" charset="-122"/>
              </a:rPr>
              <a:t/>
            </a:r>
            <a:br>
              <a:rPr lang="zh-CN" altLang="en-US" dirty="0">
                <a:solidFill>
                  <a:schemeClr val="accent1"/>
                </a:solidFill>
                <a:latin typeface="华文楷体" panose="02010600040101010101" pitchFamily="2" charset="-122"/>
                <a:ea typeface="华文楷体" panose="02010600040101010101" pitchFamily="2" charset="-122"/>
              </a:rPr>
            </a:br>
            <a:endParaRPr lang="zh-CN" altLang="en-US"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48377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8281" y="322613"/>
            <a:ext cx="8104909" cy="461665"/>
          </a:xfrm>
          <a:prstGeom prst="rect">
            <a:avLst/>
          </a:prstGeom>
          <a:noFill/>
        </p:spPr>
        <p:txBody>
          <a:bodyPr wrap="square" rtlCol="0">
            <a:spAutoFit/>
          </a:bodyPr>
          <a:lstStyle/>
          <a:p>
            <a:r>
              <a:rPr lang="en-US" altLang="zh-CN" sz="2400" b="1" dirty="0" smtClean="0"/>
              <a:t>3. </a:t>
            </a:r>
            <a:r>
              <a:rPr lang="zh-CN" altLang="en-US" sz="2400" b="1" dirty="0" smtClean="0"/>
              <a:t>以比特币为例理解区块链工作过程</a:t>
            </a:r>
            <a:endParaRPr lang="zh-CN" altLang="en-US" sz="2400" b="1" dirty="0"/>
          </a:p>
        </p:txBody>
      </p:sp>
      <p:pic>
        <p:nvPicPr>
          <p:cNvPr id="4" name="图片 3"/>
          <p:cNvPicPr>
            <a:picLocks noChangeAspect="1"/>
          </p:cNvPicPr>
          <p:nvPr/>
        </p:nvPicPr>
        <p:blipFill>
          <a:blip r:embed="rId2"/>
          <a:stretch>
            <a:fillRect/>
          </a:stretch>
        </p:blipFill>
        <p:spPr>
          <a:xfrm>
            <a:off x="1899508" y="784279"/>
            <a:ext cx="7391075" cy="5785386"/>
          </a:xfrm>
          <a:prstGeom prst="rect">
            <a:avLst/>
          </a:prstGeom>
        </p:spPr>
      </p:pic>
    </p:spTree>
    <p:extLst>
      <p:ext uri="{BB962C8B-B14F-4D97-AF65-F5344CB8AC3E}">
        <p14:creationId xmlns:p14="http://schemas.microsoft.com/office/powerpoint/2010/main" val="1765975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3. </a:t>
            </a:r>
            <a:r>
              <a:rPr lang="zh-CN" altLang="en-US" sz="2400" b="1" dirty="0" smtClean="0"/>
              <a:t>以比特币为例理解区块链工作过程</a:t>
            </a:r>
            <a:endParaRPr lang="zh-CN" altLang="en-US" sz="2400" b="1" dirty="0"/>
          </a:p>
        </p:txBody>
      </p:sp>
      <p:sp>
        <p:nvSpPr>
          <p:cNvPr id="3" name="文本框 2"/>
          <p:cNvSpPr txBox="1"/>
          <p:nvPr/>
        </p:nvSpPr>
        <p:spPr>
          <a:xfrm>
            <a:off x="546419" y="1017866"/>
            <a:ext cx="11161486" cy="6001643"/>
          </a:xfrm>
          <a:prstGeom prst="rect">
            <a:avLst/>
          </a:prstGeom>
          <a:noFill/>
        </p:spPr>
        <p:txBody>
          <a:bodyPr wrap="square" rtlCol="0">
            <a:spAutoFit/>
          </a:bodyPr>
          <a:lstStyle/>
          <a:p>
            <a:r>
              <a:rPr lang="zh-CN" altLang="en-US" sz="2400" b="1" dirty="0" smtClean="0">
                <a:solidFill>
                  <a:schemeClr val="accent1"/>
                </a:solidFill>
                <a:latin typeface="华文楷体" panose="02010600040101010101" pitchFamily="2" charset="-122"/>
                <a:ea typeface="华文楷体" panose="02010600040101010101" pitchFamily="2" charset="-122"/>
              </a:rPr>
              <a:t>工作量证明</a:t>
            </a:r>
            <a:r>
              <a:rPr lang="zh-CN" altLang="en-US" sz="2400" dirty="0">
                <a:solidFill>
                  <a:schemeClr val="accent1"/>
                </a:solidFill>
                <a:latin typeface="华文楷体" panose="02010600040101010101" pitchFamily="2" charset="-122"/>
                <a:ea typeface="华文楷体" panose="02010600040101010101" pitchFamily="2" charset="-122"/>
              </a:rPr>
              <a:t>（ </a:t>
            </a:r>
            <a:r>
              <a:rPr lang="en-US" altLang="zh-CN" sz="2400" dirty="0">
                <a:solidFill>
                  <a:schemeClr val="accent1"/>
                </a:solidFill>
                <a:latin typeface="华文楷体" panose="02010600040101010101" pitchFamily="2" charset="-122"/>
                <a:ea typeface="华文楷体" panose="02010600040101010101" pitchFamily="2" charset="-122"/>
              </a:rPr>
              <a:t>Proof of Work </a:t>
            </a:r>
            <a:r>
              <a:rPr lang="en-US" altLang="zh-CN" sz="2400" dirty="0" smtClean="0">
                <a:solidFill>
                  <a:schemeClr val="accent1"/>
                </a:solidFill>
                <a:latin typeface="华文楷体" panose="02010600040101010101" pitchFamily="2" charset="-122"/>
                <a:ea typeface="华文楷体" panose="02010600040101010101" pitchFamily="2" charset="-122"/>
              </a:rPr>
              <a:t>,</a:t>
            </a:r>
            <a:r>
              <a:rPr lang="en-US" altLang="zh-CN" sz="2400" dirty="0" err="1" smtClean="0">
                <a:solidFill>
                  <a:schemeClr val="accent1"/>
                </a:solidFill>
                <a:latin typeface="华文楷体" panose="02010600040101010101" pitchFamily="2" charset="-122"/>
                <a:ea typeface="华文楷体" panose="02010600040101010101" pitchFamily="2" charset="-122"/>
              </a:rPr>
              <a:t>PoW</a:t>
            </a:r>
            <a:r>
              <a:rPr lang="en-US" altLang="zh-CN" sz="2400" dirty="0" smtClean="0">
                <a:solidFill>
                  <a:schemeClr val="accent1"/>
                </a:solidFill>
                <a:latin typeface="华文楷体" panose="02010600040101010101" pitchFamily="2" charset="-122"/>
                <a:ea typeface="华文楷体" panose="02010600040101010101" pitchFamily="2" charset="-122"/>
              </a:rPr>
              <a:t> </a:t>
            </a:r>
            <a:r>
              <a:rPr lang="zh-CN" altLang="en-US" sz="2400" dirty="0" smtClean="0">
                <a:solidFill>
                  <a:schemeClr val="accent1"/>
                </a:solidFill>
                <a:latin typeface="华文楷体" panose="02010600040101010101" pitchFamily="2" charset="-122"/>
                <a:ea typeface="华文楷体" panose="02010600040101010101" pitchFamily="2" charset="-122"/>
              </a:rPr>
              <a:t>）：即比特</a:t>
            </a:r>
            <a:r>
              <a:rPr lang="zh-CN" altLang="en-US" sz="2400" dirty="0">
                <a:solidFill>
                  <a:schemeClr val="accent1"/>
                </a:solidFill>
                <a:latin typeface="华文楷体" panose="02010600040101010101" pitchFamily="2" charset="-122"/>
                <a:ea typeface="华文楷体" panose="02010600040101010101" pitchFamily="2" charset="-122"/>
              </a:rPr>
              <a:t>币的这种基于算力寻找 </a:t>
            </a:r>
            <a:r>
              <a:rPr lang="en-US" altLang="zh-CN" sz="2400" dirty="0">
                <a:solidFill>
                  <a:schemeClr val="accent1"/>
                </a:solidFill>
                <a:latin typeface="华文楷体" panose="02010600040101010101" pitchFamily="2" charset="-122"/>
                <a:ea typeface="华文楷体" panose="02010600040101010101" pitchFamily="2" charset="-122"/>
              </a:rPr>
              <a:t>nonce </a:t>
            </a:r>
            <a:r>
              <a:rPr lang="zh-CN" altLang="en-US" sz="2400" dirty="0">
                <a:solidFill>
                  <a:schemeClr val="accent1"/>
                </a:solidFill>
                <a:latin typeface="华文楷体" panose="02010600040101010101" pitchFamily="2" charset="-122"/>
                <a:ea typeface="华文楷体" panose="02010600040101010101" pitchFamily="2" charset="-122"/>
              </a:rPr>
              <a:t>串的共识</a:t>
            </a:r>
            <a:r>
              <a:rPr lang="zh-CN" altLang="en-US" sz="2400" dirty="0" smtClean="0">
                <a:solidFill>
                  <a:schemeClr val="accent1"/>
                </a:solidFill>
                <a:latin typeface="华文楷体" panose="02010600040101010101" pitchFamily="2" charset="-122"/>
                <a:ea typeface="华文楷体" panose="02010600040101010101" pitchFamily="2" charset="-122"/>
              </a:rPr>
              <a:t>机制。 </a:t>
            </a:r>
            <a:r>
              <a:rPr lang="zh-CN" altLang="en-US" sz="2400" dirty="0">
                <a:solidFill>
                  <a:schemeClr val="accent1"/>
                </a:solidFill>
                <a:latin typeface="华文楷体" panose="02010600040101010101" pitchFamily="2" charset="-122"/>
                <a:ea typeface="华文楷体" panose="02010600040101010101" pitchFamily="2" charset="-122"/>
              </a:rPr>
              <a:t>目前，要让哈希结果满足一定条件，并无已知的快速启发式算法，只能进行尝试</a:t>
            </a:r>
            <a:r>
              <a:rPr lang="zh-CN" altLang="en-US" sz="2400" dirty="0" smtClean="0">
                <a:solidFill>
                  <a:schemeClr val="accent1"/>
                </a:solidFill>
                <a:latin typeface="华文楷体" panose="02010600040101010101" pitchFamily="2" charset="-122"/>
                <a:ea typeface="华文楷体" panose="02010600040101010101" pitchFamily="2" charset="-122"/>
              </a:rPr>
              <a:t>性的</a:t>
            </a:r>
            <a:r>
              <a:rPr lang="zh-CN" altLang="en-US" sz="2400" dirty="0">
                <a:solidFill>
                  <a:schemeClr val="accent1"/>
                </a:solidFill>
                <a:latin typeface="华文楷体" panose="02010600040101010101" pitchFamily="2" charset="-122"/>
                <a:ea typeface="华文楷体" panose="02010600040101010101" pitchFamily="2" charset="-122"/>
              </a:rPr>
              <a:t>暴力计算 。 尝试的次数越多（工作量越大），算出来的概率越大 </a:t>
            </a:r>
            <a:r>
              <a:rPr lang="zh-CN" altLang="en-US"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r>
              <a:rPr lang="en-US" altLang="zh-CN" sz="2400" dirty="0" smtClean="0">
                <a:solidFill>
                  <a:schemeClr val="accent1"/>
                </a:solidFill>
                <a:latin typeface="华文楷体" panose="02010600040101010101" pitchFamily="2" charset="-122"/>
                <a:ea typeface="华文楷体" panose="02010600040101010101" pitchFamily="2" charset="-122"/>
              </a:rPr>
              <a:t> </a:t>
            </a:r>
            <a:endParaRPr lang="en-US" altLang="zh-CN" sz="2400" dirty="0">
              <a:solidFill>
                <a:schemeClr val="accent1"/>
              </a:solidFill>
              <a:latin typeface="华文楷体" panose="02010600040101010101" pitchFamily="2" charset="-122"/>
              <a:ea typeface="华文楷体" panose="02010600040101010101" pitchFamily="2" charset="-122"/>
            </a:endParaRPr>
          </a:p>
          <a:p>
            <a:r>
              <a:rPr lang="zh-CN" altLang="en-US" sz="2400" dirty="0" smtClean="0">
                <a:solidFill>
                  <a:schemeClr val="accent1"/>
                </a:solidFill>
                <a:latin typeface="华文楷体" panose="02010600040101010101" pitchFamily="2" charset="-122"/>
                <a:ea typeface="华文楷体" panose="02010600040101010101" pitchFamily="2" charset="-122"/>
              </a:rPr>
              <a:t>    通过</a:t>
            </a:r>
            <a:r>
              <a:rPr lang="zh-CN" altLang="en-US" sz="2400" dirty="0">
                <a:solidFill>
                  <a:schemeClr val="accent1"/>
                </a:solidFill>
                <a:latin typeface="华文楷体" panose="02010600040101010101" pitchFamily="2" charset="-122"/>
                <a:ea typeface="华文楷体" panose="02010600040101010101" pitchFamily="2" charset="-122"/>
              </a:rPr>
              <a:t>调节对哈希结果的限制，比特币网络控制平均约 </a:t>
            </a:r>
            <a:r>
              <a:rPr lang="en-US" altLang="zh-CN" sz="2400" dirty="0">
                <a:solidFill>
                  <a:schemeClr val="accent1"/>
                </a:solidFill>
                <a:latin typeface="华文楷体" panose="02010600040101010101" pitchFamily="2" charset="-122"/>
                <a:ea typeface="华文楷体" panose="02010600040101010101" pitchFamily="2" charset="-122"/>
              </a:rPr>
              <a:t>10 </a:t>
            </a:r>
            <a:r>
              <a:rPr lang="zh-CN" altLang="en-US" sz="2400" dirty="0">
                <a:solidFill>
                  <a:schemeClr val="accent1"/>
                </a:solidFill>
                <a:latin typeface="华文楷体" panose="02010600040101010101" pitchFamily="2" charset="-122"/>
                <a:ea typeface="华文楷体" panose="02010600040101010101" pitchFamily="2" charset="-122"/>
              </a:rPr>
              <a:t>分钟产生一个合法区块 。 算出区块的节点将得到区块中所有交易的管理费和协议固定发放的奖励费（目前是 </a:t>
            </a:r>
            <a:r>
              <a:rPr lang="en-US" altLang="zh-CN" sz="2400" dirty="0">
                <a:solidFill>
                  <a:schemeClr val="accent1"/>
                </a:solidFill>
                <a:latin typeface="华文楷体" panose="02010600040101010101" pitchFamily="2" charset="-122"/>
                <a:ea typeface="华文楷体" panose="02010600040101010101" pitchFamily="2" charset="-122"/>
              </a:rPr>
              <a:t>12.5 </a:t>
            </a:r>
            <a:r>
              <a:rPr lang="zh-CN" altLang="en-US" sz="2400" dirty="0">
                <a:solidFill>
                  <a:schemeClr val="accent1"/>
                </a:solidFill>
                <a:latin typeface="华文楷体" panose="02010600040101010101" pitchFamily="2" charset="-122"/>
                <a:ea typeface="华文楷体" panose="02010600040101010101" pitchFamily="2" charset="-122"/>
              </a:rPr>
              <a:t>比特币，每四年减半），这个计算新区块的过程俗称为</a:t>
            </a:r>
            <a:r>
              <a:rPr lang="zh-CN" altLang="en-US" sz="2400" b="1" dirty="0">
                <a:solidFill>
                  <a:schemeClr val="accent1"/>
                </a:solidFill>
                <a:latin typeface="华文楷体" panose="02010600040101010101" pitchFamily="2" charset="-122"/>
                <a:ea typeface="华文楷体" panose="02010600040101010101" pitchFamily="2" charset="-122"/>
              </a:rPr>
              <a:t>挖矿</a:t>
            </a:r>
            <a:r>
              <a:rPr lang="zh-CN" altLang="en-US" sz="2400" dirty="0">
                <a:solidFill>
                  <a:schemeClr val="accent1"/>
                </a:solidFill>
                <a:latin typeface="华文楷体" panose="02010600040101010101" pitchFamily="2" charset="-122"/>
                <a:ea typeface="华文楷体" panose="02010600040101010101" pitchFamily="2" charset="-122"/>
              </a:rPr>
              <a:t> 。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endParaRPr lang="en-US" altLang="zh-CN" sz="2400" dirty="0">
              <a:solidFill>
                <a:schemeClr val="accent1"/>
              </a:solidFill>
              <a:latin typeface="华文楷体" panose="02010600040101010101" pitchFamily="2" charset="-122"/>
              <a:ea typeface="华文楷体" panose="02010600040101010101" pitchFamily="2" charset="-122"/>
            </a:endParaRPr>
          </a:p>
          <a:p>
            <a:r>
              <a:rPr lang="zh-CN" altLang="en-US" sz="2000" dirty="0" smtClean="0"/>
              <a:t>    </a:t>
            </a:r>
            <a:r>
              <a:rPr lang="zh-CN" altLang="en-US" sz="2400" dirty="0">
                <a:solidFill>
                  <a:schemeClr val="accent1"/>
                </a:solidFill>
                <a:latin typeface="华文楷体" panose="02010600040101010101" pitchFamily="2" charset="-122"/>
                <a:ea typeface="华文楷体" panose="02010600040101010101" pitchFamily="2" charset="-122"/>
              </a:rPr>
              <a:t>比特币网络中存在大量（据估计数千个）的维护节点，而且大部分节点都是正常工作的，默认都只承认所看到的最长的链结构 。 只要网络中不存在超过一半的节点提前勾结一起采取恶意行动，则最长的链将很大概率上成为最终合法的链 。 而且随着时间增加，这个概率会越来越大。 例如，经过 </a:t>
            </a:r>
            <a:r>
              <a:rPr lang="en-US" altLang="zh-CN" sz="2400" dirty="0">
                <a:solidFill>
                  <a:schemeClr val="accent1"/>
                </a:solidFill>
                <a:latin typeface="华文楷体" panose="02010600040101010101" pitchFamily="2" charset="-122"/>
                <a:ea typeface="华文楷体" panose="02010600040101010101" pitchFamily="2" charset="-122"/>
              </a:rPr>
              <a:t>6 </a:t>
            </a:r>
            <a:r>
              <a:rPr lang="zh-CN" altLang="en-US" sz="2400" dirty="0">
                <a:solidFill>
                  <a:schemeClr val="accent1"/>
                </a:solidFill>
                <a:latin typeface="华文楷体" panose="02010600040101010101" pitchFamily="2" charset="-122"/>
                <a:ea typeface="华文楷体" panose="02010600040101010101" pitchFamily="2" charset="-122"/>
              </a:rPr>
              <a:t>个区块生成后，即便有一半的节点联合起来想颠覆被的结果，其概率也仅为（ </a:t>
            </a:r>
            <a:r>
              <a:rPr lang="en-US" altLang="zh-CN" sz="2400" dirty="0">
                <a:solidFill>
                  <a:schemeClr val="accent1"/>
                </a:solidFill>
                <a:latin typeface="华文楷体" panose="02010600040101010101" pitchFamily="2" charset="-122"/>
                <a:ea typeface="华文楷体" panose="02010600040101010101" pitchFamily="2" charset="-122"/>
              </a:rPr>
              <a:t>1/2) </a:t>
            </a:r>
            <a:r>
              <a:rPr lang="en-US" altLang="zh-CN" sz="2400" baseline="30000" dirty="0">
                <a:solidFill>
                  <a:schemeClr val="accent1"/>
                </a:solidFill>
                <a:latin typeface="华文楷体" panose="02010600040101010101" pitchFamily="2" charset="-122"/>
                <a:ea typeface="华文楷体" panose="02010600040101010101" pitchFamily="2" charset="-122"/>
              </a:rPr>
              <a:t>6</a:t>
            </a:r>
            <a:r>
              <a:rPr lang="en-US" altLang="zh-CN" sz="2400" dirty="0">
                <a:solidFill>
                  <a:schemeClr val="accent1"/>
                </a:solidFill>
                <a:latin typeface="华文楷体" panose="02010600040101010101" pitchFamily="2" charset="-122"/>
                <a:ea typeface="华文楷体" panose="02010600040101010101" pitchFamily="2" charset="-122"/>
              </a:rPr>
              <a:t> = 1.6% </a:t>
            </a:r>
            <a:r>
              <a:rPr lang="zh-CN" altLang="en-US" sz="2400" dirty="0">
                <a:solidFill>
                  <a:schemeClr val="accent1"/>
                </a:solidFill>
                <a:latin typeface="华文楷体" panose="02010600040101010101" pitchFamily="2" charset="-122"/>
                <a:ea typeface="华文楷体" panose="02010600040101010101" pitchFamily="2" charset="-122"/>
              </a:rPr>
              <a:t>，即低于 </a:t>
            </a:r>
            <a:r>
              <a:rPr lang="en-US" altLang="zh-CN" sz="2400" dirty="0">
                <a:solidFill>
                  <a:schemeClr val="accent1"/>
                </a:solidFill>
                <a:latin typeface="华文楷体" panose="02010600040101010101" pitchFamily="2" charset="-122"/>
                <a:ea typeface="华文楷体" panose="02010600040101010101" pitchFamily="2" charset="-122"/>
              </a:rPr>
              <a:t>1 /60 </a:t>
            </a:r>
            <a:r>
              <a:rPr lang="zh-CN" altLang="en-US" sz="2400" dirty="0">
                <a:solidFill>
                  <a:schemeClr val="accent1"/>
                </a:solidFill>
                <a:latin typeface="华文楷体" panose="02010600040101010101" pitchFamily="2" charset="-122"/>
                <a:ea typeface="华文楷体" panose="02010600040101010101" pitchFamily="2" charset="-122"/>
              </a:rPr>
              <a:t>的可能性 </a:t>
            </a:r>
            <a:r>
              <a:rPr lang="zh-CN" altLang="en-US" sz="2400" dirty="0" smtClean="0">
                <a:solidFill>
                  <a:schemeClr val="accent1"/>
                </a:solidFill>
                <a:latin typeface="华文楷体" panose="02010600040101010101" pitchFamily="2" charset="-122"/>
                <a:ea typeface="华文楷体" panose="02010600040101010101" pitchFamily="2" charset="-122"/>
              </a:rPr>
              <a:t>。当然</a:t>
            </a:r>
            <a:r>
              <a:rPr lang="zh-CN" altLang="en-US" sz="2400" dirty="0">
                <a:solidFill>
                  <a:schemeClr val="accent1"/>
                </a:solidFill>
                <a:latin typeface="华文楷体" panose="02010600040101010101" pitchFamily="2" charset="-122"/>
                <a:ea typeface="华文楷体" panose="02010600040101010101" pitchFamily="2" charset="-122"/>
              </a:rPr>
              <a:t>，如果整个网络中大多数的节点都联合起来作恶，可以导致整个系统无法正常工作 。 要做到这一点，往往意味着付出很大的代价，跟通过作恶得到的收益相比，得不偿失 。 </a:t>
            </a:r>
          </a:p>
        </p:txBody>
      </p:sp>
    </p:spTree>
    <p:extLst>
      <p:ext uri="{BB962C8B-B14F-4D97-AF65-F5344CB8AC3E}">
        <p14:creationId xmlns:p14="http://schemas.microsoft.com/office/powerpoint/2010/main" val="3592615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35" y="404850"/>
            <a:ext cx="5778035" cy="5542634"/>
          </a:xfrm>
          <a:prstGeom prst="rect">
            <a:avLst/>
          </a:prstGeom>
        </p:spPr>
      </p:pic>
      <p:pic>
        <p:nvPicPr>
          <p:cNvPr id="3" name="Picture 2" descr="https://w2.ishuo.cn/mmbiz/AZQZ9KUtams0h7l3lj2ibvg5EwqahibLBpCvHvQ4iax4icmNcLyZETxYxkHDYibyuxOjt0tOLic6lpkU8LxFReS5jG7A/64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931" y="1775055"/>
            <a:ext cx="5657020" cy="254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04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07556A92-4B81-4B3E-B889-6D0481690A53}"/>
              </a:ext>
            </a:extLst>
          </p:cNvPr>
          <p:cNvGrpSpPr/>
          <p:nvPr/>
        </p:nvGrpSpPr>
        <p:grpSpPr>
          <a:xfrm>
            <a:off x="5472496" y="1759396"/>
            <a:ext cx="5565918" cy="473143"/>
            <a:chOff x="5675695" y="2064196"/>
            <a:chExt cx="5565918" cy="473143"/>
          </a:xfrm>
        </p:grpSpPr>
        <p:sp>
          <p:nvSpPr>
            <p:cNvPr id="38" name="椭圆 37">
              <a:extLst>
                <a:ext uri="{FF2B5EF4-FFF2-40B4-BE49-F238E27FC236}">
                  <a16:creationId xmlns:a16="http://schemas.microsoft.com/office/drawing/2014/main" id="{8D564C66-F98C-4A23-B478-938D8567DFB8}"/>
                </a:ext>
              </a:extLst>
            </p:cNvPr>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a:extLst>
                <a:ext uri="{FF2B5EF4-FFF2-40B4-BE49-F238E27FC236}">
                  <a16:creationId xmlns:a16="http://schemas.microsoft.com/office/drawing/2014/main" id="{FB9A2D60-992A-4FA5-A92E-C697E4978FCF}"/>
                </a:ext>
              </a:extLst>
            </p:cNvPr>
            <p:cNvSpPr txBox="1"/>
            <p:nvPr/>
          </p:nvSpPr>
          <p:spPr>
            <a:xfrm>
              <a:off x="6259195" y="2064196"/>
              <a:ext cx="4982418"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从实体货币到数字货币</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5">
              <a:extLst>
                <a:ext uri="{FF2B5EF4-FFF2-40B4-BE49-F238E27FC236}">
                  <a16:creationId xmlns:a16="http://schemas.microsoft.com/office/drawing/2014/main" id="{7A9A525F-1BDB-4F03-946C-1BC9965FD408}"/>
                </a:ext>
              </a:extLst>
            </p:cNvPr>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6">
              <a:extLst>
                <a:ext uri="{FF2B5EF4-FFF2-40B4-BE49-F238E27FC236}">
                  <a16:creationId xmlns:a16="http://schemas.microsoft.com/office/drawing/2014/main" id="{DA4261E8-8C1D-4564-91BB-2464BD73C754}"/>
                </a:ext>
              </a:extLst>
            </p:cNvPr>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a:extLst>
                <a:ext uri="{FF2B5EF4-FFF2-40B4-BE49-F238E27FC236}">
                  <a16:creationId xmlns:a16="http://schemas.microsoft.com/office/drawing/2014/main" id="{C6D2AC12-ADB0-4D15-A66D-723967C64613}"/>
                </a:ext>
              </a:extLst>
            </p:cNvPr>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DA1F8DC4-F98F-4F59-A737-1BB79AEA9296}"/>
              </a:ext>
            </a:extLst>
          </p:cNvPr>
          <p:cNvGrpSpPr/>
          <p:nvPr/>
        </p:nvGrpSpPr>
        <p:grpSpPr>
          <a:xfrm>
            <a:off x="5472496" y="2667099"/>
            <a:ext cx="6381167" cy="473143"/>
            <a:chOff x="5675695" y="3167582"/>
            <a:chExt cx="6381167" cy="473143"/>
          </a:xfrm>
        </p:grpSpPr>
        <p:sp>
          <p:nvSpPr>
            <p:cNvPr id="44" name="椭圆 43">
              <a:extLst>
                <a:ext uri="{FF2B5EF4-FFF2-40B4-BE49-F238E27FC236}">
                  <a16:creationId xmlns:a16="http://schemas.microsoft.com/office/drawing/2014/main" id="{FC0E93E6-C8E4-4164-809A-E718E1314273}"/>
                </a:ext>
              </a:extLst>
            </p:cNvPr>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a:extLst>
                <a:ext uri="{FF2B5EF4-FFF2-40B4-BE49-F238E27FC236}">
                  <a16:creationId xmlns:a16="http://schemas.microsoft.com/office/drawing/2014/main" id="{732640D5-E74F-4051-9061-A99DB8B04204}"/>
                </a:ext>
              </a:extLst>
            </p:cNvPr>
            <p:cNvSpPr txBox="1"/>
            <p:nvPr/>
          </p:nvSpPr>
          <p:spPr>
            <a:xfrm>
              <a:off x="6259195" y="3167582"/>
              <a:ext cx="579766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站</a:t>
              </a: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在巨人的肩膀上</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5">
              <a:extLst>
                <a:ext uri="{FF2B5EF4-FFF2-40B4-BE49-F238E27FC236}">
                  <a16:creationId xmlns:a16="http://schemas.microsoft.com/office/drawing/2014/main" id="{F800FFDD-A396-45B3-A2F1-678D00A9FEA1}"/>
                </a:ext>
              </a:extLst>
            </p:cNvPr>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6">
              <a:extLst>
                <a:ext uri="{FF2B5EF4-FFF2-40B4-BE49-F238E27FC236}">
                  <a16:creationId xmlns:a16="http://schemas.microsoft.com/office/drawing/2014/main" id="{F62D87C9-95D1-4098-8E4F-F67298E00E92}"/>
                </a:ext>
              </a:extLst>
            </p:cNvPr>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7">
              <a:extLst>
                <a:ext uri="{FF2B5EF4-FFF2-40B4-BE49-F238E27FC236}">
                  <a16:creationId xmlns:a16="http://schemas.microsoft.com/office/drawing/2014/main" id="{AC08A759-28B7-4FCE-AF4A-F7D72911314D}"/>
                </a:ext>
              </a:extLst>
            </p:cNvPr>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847C3FA-0EB7-4D13-A765-7CC9A6342B92}"/>
              </a:ext>
            </a:extLst>
          </p:cNvPr>
          <p:cNvGrpSpPr/>
          <p:nvPr/>
        </p:nvGrpSpPr>
        <p:grpSpPr>
          <a:xfrm>
            <a:off x="5472496" y="3575700"/>
            <a:ext cx="6058027" cy="473143"/>
            <a:chOff x="5675695" y="4270968"/>
            <a:chExt cx="6058027" cy="473143"/>
          </a:xfrm>
        </p:grpSpPr>
        <p:sp>
          <p:nvSpPr>
            <p:cNvPr id="50" name="椭圆 49">
              <a:extLst>
                <a:ext uri="{FF2B5EF4-FFF2-40B4-BE49-F238E27FC236}">
                  <a16:creationId xmlns:a16="http://schemas.microsoft.com/office/drawing/2014/main" id="{181F8F89-5CCE-44A8-AEA4-C8032140D664}"/>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a:extLst>
                <a:ext uri="{FF2B5EF4-FFF2-40B4-BE49-F238E27FC236}">
                  <a16:creationId xmlns:a16="http://schemas.microsoft.com/office/drawing/2014/main" id="{2566BE16-6C38-47E3-84AA-2C8E78C4C1FC}"/>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了不起的社会学实践</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a:extLst>
                <a:ext uri="{FF2B5EF4-FFF2-40B4-BE49-F238E27FC236}">
                  <a16:creationId xmlns:a16="http://schemas.microsoft.com/office/drawing/2014/main" id="{0690A9EE-C704-436C-A68D-99AEDC1EBCF7}"/>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a:extLst>
                <a:ext uri="{FF2B5EF4-FFF2-40B4-BE49-F238E27FC236}">
                  <a16:creationId xmlns:a16="http://schemas.microsoft.com/office/drawing/2014/main" id="{17FC05E6-E126-48C7-8747-CB00A196588A}"/>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a:extLst>
                <a:ext uri="{FF2B5EF4-FFF2-40B4-BE49-F238E27FC236}">
                  <a16:creationId xmlns:a16="http://schemas.microsoft.com/office/drawing/2014/main" id="{6BD2B45B-44AF-447E-A838-E029D93D9102}"/>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a:extLst>
              <a:ext uri="{FF2B5EF4-FFF2-40B4-BE49-F238E27FC236}">
                <a16:creationId xmlns:a16="http://schemas.microsoft.com/office/drawing/2014/main" id="{51A59D4B-AAF6-4864-9D90-2BFE12FF14A4}"/>
              </a:ext>
            </a:extLst>
          </p:cNvPr>
          <p:cNvGrpSpPr/>
          <p:nvPr/>
        </p:nvGrpSpPr>
        <p:grpSpPr>
          <a:xfrm>
            <a:off x="5472496" y="4483404"/>
            <a:ext cx="6058027" cy="473143"/>
            <a:chOff x="5675695" y="4270968"/>
            <a:chExt cx="6058027" cy="473143"/>
          </a:xfrm>
        </p:grpSpPr>
        <p:sp>
          <p:nvSpPr>
            <p:cNvPr id="56" name="椭圆 55">
              <a:extLst>
                <a:ext uri="{FF2B5EF4-FFF2-40B4-BE49-F238E27FC236}">
                  <a16:creationId xmlns:a16="http://schemas.microsoft.com/office/drawing/2014/main" id="{A7A60875-7EEF-471D-9450-B93BA3F347E3}"/>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a:extLst>
                <a:ext uri="{FF2B5EF4-FFF2-40B4-BE49-F238E27FC236}">
                  <a16:creationId xmlns:a16="http://schemas.microsoft.com/office/drawing/2014/main" id="{6EE7D43B-BF85-48B6-8F77-1E300D1E6431}"/>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潜在的商业价值</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5">
              <a:extLst>
                <a:ext uri="{FF2B5EF4-FFF2-40B4-BE49-F238E27FC236}">
                  <a16:creationId xmlns:a16="http://schemas.microsoft.com/office/drawing/2014/main" id="{364DFBBA-DB29-4B89-A6A8-B516EB5776FE}"/>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
              <a:extLst>
                <a:ext uri="{FF2B5EF4-FFF2-40B4-BE49-F238E27FC236}">
                  <a16:creationId xmlns:a16="http://schemas.microsoft.com/office/drawing/2014/main" id="{C04C6076-FC50-49B5-BA25-371A60B59EB6}"/>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7">
              <a:extLst>
                <a:ext uri="{FF2B5EF4-FFF2-40B4-BE49-F238E27FC236}">
                  <a16:creationId xmlns:a16="http://schemas.microsoft.com/office/drawing/2014/main" id="{5DC88472-9F62-427A-8FBE-D5BFB886EC0E}"/>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3885618" y="544196"/>
            <a:ext cx="6096000" cy="646331"/>
          </a:xfrm>
          <a:prstGeom prst="rect">
            <a:avLst/>
          </a:prstGeom>
        </p:spPr>
        <p:txBody>
          <a:bodyPr>
            <a:spAutoFit/>
          </a:bodyPr>
          <a:lstStyle/>
          <a:p>
            <a:pPr algn="ct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第一节 </a:t>
            </a:r>
            <a:r>
              <a:rPr lang="zh-CN" altLang="en-US" sz="2400" b="1" dirty="0" smtClean="0">
                <a:solidFill>
                  <a:schemeClr val="accent1"/>
                </a:solidFill>
                <a:latin typeface="微软雅黑" panose="020B0503020204020204" pitchFamily="34" charset="-122"/>
                <a:ea typeface="微软雅黑" panose="020B0503020204020204" pitchFamily="34" charset="-122"/>
              </a:rPr>
              <a:t>   区</a:t>
            </a:r>
            <a:r>
              <a:rPr lang="zh-CN" altLang="en-US" sz="2400" b="1" dirty="0">
                <a:solidFill>
                  <a:schemeClr val="accent1"/>
                </a:solidFill>
                <a:latin typeface="微软雅黑" panose="020B0503020204020204" pitchFamily="34" charset="-122"/>
                <a:ea typeface="微软雅黑" panose="020B0503020204020204" pitchFamily="34" charset="-122"/>
              </a:rPr>
              <a:t>块链思维的诞生</a:t>
            </a:r>
          </a:p>
        </p:txBody>
      </p:sp>
    </p:spTree>
    <p:extLst>
      <p:ext uri="{BB962C8B-B14F-4D97-AF65-F5344CB8AC3E}">
        <p14:creationId xmlns:p14="http://schemas.microsoft.com/office/powerpoint/2010/main" val="3723577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smtClean="0"/>
              <a:t>2.2 </a:t>
            </a:r>
            <a:r>
              <a:rPr lang="zh-CN" altLang="en-US" sz="6000" dirty="0" smtClean="0"/>
              <a:t>技术的演化与分类</a:t>
            </a:r>
            <a:endParaRPr lang="zh-CN" altLang="en-US" sz="6000" dirty="0"/>
          </a:p>
        </p:txBody>
      </p:sp>
    </p:spTree>
    <p:extLst>
      <p:ext uri="{BB962C8B-B14F-4D97-AF65-F5344CB8AC3E}">
        <p14:creationId xmlns:p14="http://schemas.microsoft.com/office/powerpoint/2010/main" val="3522413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64437" y="1262743"/>
            <a:ext cx="11221163" cy="4708981"/>
          </a:xfrm>
          <a:prstGeom prst="rect">
            <a:avLst/>
          </a:prstGeom>
          <a:noFill/>
        </p:spPr>
        <p:txBody>
          <a:bodyPr wrap="square" rtlCol="0">
            <a:spAutoFit/>
          </a:bodyPr>
          <a:lstStyle/>
          <a:p>
            <a:pPr marL="457200" indent="-457200">
              <a:lnSpc>
                <a:spcPct val="150000"/>
              </a:lnSpc>
              <a:buFont typeface="+mj-lt"/>
              <a:buAutoNum type="arabicPeriod"/>
            </a:pPr>
            <a:r>
              <a:rPr lang="zh-CN" altLang="en-US" sz="2000" dirty="0" smtClean="0">
                <a:solidFill>
                  <a:schemeClr val="accent1"/>
                </a:solidFill>
                <a:latin typeface="宋体" panose="02010600030101010101" pitchFamily="2" charset="-122"/>
                <a:ea typeface="宋体" panose="02010600030101010101" pitchFamily="2" charset="-122"/>
              </a:rPr>
              <a:t>区块链</a:t>
            </a:r>
            <a:r>
              <a:rPr lang="en-US" altLang="zh-CN" sz="2000" dirty="0" smtClean="0">
                <a:solidFill>
                  <a:schemeClr val="accent1"/>
                </a:solidFill>
                <a:latin typeface="宋体" panose="02010600030101010101" pitchFamily="2" charset="-122"/>
                <a:ea typeface="宋体" panose="02010600030101010101" pitchFamily="2" charset="-122"/>
              </a:rPr>
              <a:t>1.0</a:t>
            </a:r>
          </a:p>
          <a:p>
            <a:pPr lvl="1">
              <a:lnSpc>
                <a:spcPct val="150000"/>
              </a:lnSpc>
            </a:pPr>
            <a:r>
              <a:rPr lang="zh-CN" altLang="en-US" sz="2000" dirty="0">
                <a:solidFill>
                  <a:schemeClr val="accent1"/>
                </a:solidFill>
                <a:latin typeface="宋体" panose="02010600030101010101" pitchFamily="2" charset="-122"/>
                <a:ea typeface="宋体" panose="02010600030101010101" pitchFamily="2" charset="-122"/>
              </a:rPr>
              <a:t>区</a:t>
            </a:r>
            <a:r>
              <a:rPr lang="zh-CN" altLang="en-US" sz="2000" dirty="0" smtClean="0">
                <a:solidFill>
                  <a:schemeClr val="accent1"/>
                </a:solidFill>
                <a:latin typeface="宋体" panose="02010600030101010101" pitchFamily="2" charset="-122"/>
                <a:ea typeface="宋体" panose="02010600030101010101" pitchFamily="2" charset="-122"/>
              </a:rPr>
              <a:t>块链</a:t>
            </a:r>
            <a:r>
              <a:rPr lang="en-US" altLang="zh-CN" sz="2000" dirty="0" smtClean="0">
                <a:solidFill>
                  <a:schemeClr val="accent1"/>
                </a:solidFill>
                <a:latin typeface="宋体" panose="02010600030101010101" pitchFamily="2" charset="-122"/>
                <a:ea typeface="宋体" panose="02010600030101010101" pitchFamily="2" charset="-122"/>
              </a:rPr>
              <a:t>1.0</a:t>
            </a:r>
            <a:r>
              <a:rPr lang="zh-CN" altLang="en-US" sz="2000" dirty="0" smtClean="0">
                <a:solidFill>
                  <a:schemeClr val="accent1"/>
                </a:solidFill>
                <a:latin typeface="宋体" panose="02010600030101010101" pitchFamily="2" charset="-122"/>
                <a:ea typeface="宋体" panose="02010600030101010101" pitchFamily="2" charset="-122"/>
              </a:rPr>
              <a:t>是随着比特币的发明而引入的，基于用于加密货币。</a:t>
            </a:r>
            <a:endParaRPr lang="en-US" altLang="zh-CN" sz="2000" dirty="0" smtClean="0">
              <a:solidFill>
                <a:schemeClr val="accent1"/>
              </a:solidFill>
              <a:latin typeface="宋体" panose="02010600030101010101" pitchFamily="2" charset="-122"/>
              <a:ea typeface="宋体" panose="02010600030101010101" pitchFamily="2" charset="-122"/>
            </a:endParaRPr>
          </a:p>
          <a:p>
            <a:pPr marL="457200" indent="-457200">
              <a:lnSpc>
                <a:spcPct val="150000"/>
              </a:lnSpc>
              <a:buFont typeface="+mj-lt"/>
              <a:buAutoNum type="arabicPeriod"/>
            </a:pPr>
            <a:r>
              <a:rPr lang="zh-CN" altLang="en-US" sz="2000" dirty="0" smtClean="0">
                <a:solidFill>
                  <a:schemeClr val="accent1"/>
                </a:solidFill>
                <a:latin typeface="宋体" panose="02010600030101010101" pitchFamily="2" charset="-122"/>
                <a:ea typeface="宋体" panose="02010600030101010101" pitchFamily="2" charset="-122"/>
              </a:rPr>
              <a:t>区块链</a:t>
            </a:r>
            <a:r>
              <a:rPr lang="en-US" altLang="zh-CN" sz="2000" dirty="0" smtClean="0">
                <a:solidFill>
                  <a:schemeClr val="accent1"/>
                </a:solidFill>
                <a:latin typeface="宋体" panose="02010600030101010101" pitchFamily="2" charset="-122"/>
                <a:ea typeface="宋体" panose="02010600030101010101" pitchFamily="2" charset="-122"/>
              </a:rPr>
              <a:t>2.0</a:t>
            </a:r>
          </a:p>
          <a:p>
            <a:pPr lvl="1">
              <a:lnSpc>
                <a:spcPct val="150000"/>
              </a:lnSpc>
            </a:pPr>
            <a:r>
              <a:rPr lang="zh-CN" altLang="en-US" sz="2000" dirty="0" smtClean="0">
                <a:solidFill>
                  <a:schemeClr val="accent1"/>
                </a:solidFill>
                <a:latin typeface="宋体" panose="02010600030101010101" pitchFamily="2" charset="-122"/>
                <a:ea typeface="宋体" panose="02010600030101010101" pitchFamily="2" charset="-122"/>
              </a:rPr>
              <a:t>主要用于金融服务，在这一阶段引入了合同。</a:t>
            </a:r>
            <a:endParaRPr lang="en-US" altLang="zh-CN" sz="2000" dirty="0" smtClean="0">
              <a:solidFill>
                <a:schemeClr val="accent1"/>
              </a:solidFill>
              <a:latin typeface="宋体" panose="02010600030101010101" pitchFamily="2" charset="-122"/>
              <a:ea typeface="宋体" panose="02010600030101010101" pitchFamily="2" charset="-122"/>
            </a:endParaRPr>
          </a:p>
          <a:p>
            <a:pPr marL="457200" indent="-457200">
              <a:lnSpc>
                <a:spcPct val="150000"/>
              </a:lnSpc>
              <a:buFont typeface="+mj-lt"/>
              <a:buAutoNum type="arabicPeriod"/>
            </a:pPr>
            <a:r>
              <a:rPr lang="zh-CN" altLang="en-US" sz="2000" dirty="0">
                <a:solidFill>
                  <a:schemeClr val="accent1"/>
                </a:solidFill>
                <a:latin typeface="宋体" panose="02010600030101010101" pitchFamily="2" charset="-122"/>
                <a:ea typeface="宋体" panose="02010600030101010101" pitchFamily="2" charset="-122"/>
              </a:rPr>
              <a:t>区</a:t>
            </a:r>
            <a:r>
              <a:rPr lang="zh-CN" altLang="en-US" sz="2000" dirty="0" smtClean="0">
                <a:solidFill>
                  <a:schemeClr val="accent1"/>
                </a:solidFill>
                <a:latin typeface="宋体" panose="02010600030101010101" pitchFamily="2" charset="-122"/>
                <a:ea typeface="宋体" panose="02010600030101010101" pitchFamily="2" charset="-122"/>
              </a:rPr>
              <a:t>块链</a:t>
            </a:r>
            <a:r>
              <a:rPr lang="en-US" altLang="zh-CN" sz="2000" dirty="0" smtClean="0">
                <a:solidFill>
                  <a:schemeClr val="accent1"/>
                </a:solidFill>
                <a:latin typeface="宋体" panose="02010600030101010101" pitchFamily="2" charset="-122"/>
                <a:ea typeface="宋体" panose="02010600030101010101" pitchFamily="2" charset="-122"/>
              </a:rPr>
              <a:t>3.0</a:t>
            </a:r>
          </a:p>
          <a:p>
            <a:pPr lvl="1">
              <a:lnSpc>
                <a:spcPct val="150000"/>
              </a:lnSpc>
            </a:pPr>
            <a:r>
              <a:rPr lang="zh-CN" altLang="en-US" sz="2000" dirty="0" smtClean="0">
                <a:solidFill>
                  <a:schemeClr val="accent1"/>
                </a:solidFill>
                <a:latin typeface="宋体" panose="02010600030101010101" pitchFamily="2" charset="-122"/>
                <a:ea typeface="宋体" panose="02010600030101010101" pitchFamily="2" charset="-122"/>
              </a:rPr>
              <a:t>用于金融服务行业之外，同时还包括政府、卫生、媒体、艺术和司法等更综合的行业</a:t>
            </a:r>
            <a:endParaRPr lang="en-US" altLang="zh-CN" sz="2000" dirty="0" smtClean="0">
              <a:solidFill>
                <a:schemeClr val="accent1"/>
              </a:solidFill>
              <a:latin typeface="宋体" panose="02010600030101010101" pitchFamily="2" charset="-122"/>
              <a:ea typeface="宋体" panose="02010600030101010101" pitchFamily="2" charset="-122"/>
            </a:endParaRPr>
          </a:p>
          <a:p>
            <a:pPr marL="457200" indent="-457200">
              <a:lnSpc>
                <a:spcPct val="150000"/>
              </a:lnSpc>
              <a:buFont typeface="+mj-lt"/>
              <a:buAutoNum type="arabicPeriod"/>
            </a:pPr>
            <a:r>
              <a:rPr lang="en-US" altLang="zh-CN" sz="2000" dirty="0" smtClean="0">
                <a:solidFill>
                  <a:schemeClr val="accent1"/>
                </a:solidFill>
                <a:latin typeface="宋体" panose="02010600030101010101" pitchFamily="2" charset="-122"/>
                <a:ea typeface="宋体" panose="02010600030101010101" pitchFamily="2" charset="-122"/>
              </a:rPr>
              <a:t>Generation X</a:t>
            </a:r>
            <a:r>
              <a:rPr lang="zh-CN" altLang="en-US" sz="2000" dirty="0" smtClean="0">
                <a:solidFill>
                  <a:schemeClr val="accent1"/>
                </a:solidFill>
                <a:latin typeface="宋体" panose="02010600030101010101" pitchFamily="2" charset="-122"/>
                <a:ea typeface="宋体" panose="02010600030101010101" pitchFamily="2" charset="-122"/>
              </a:rPr>
              <a:t>（区块链</a:t>
            </a:r>
            <a:r>
              <a:rPr lang="en-US" altLang="zh-CN" sz="2000" dirty="0" smtClean="0">
                <a:solidFill>
                  <a:schemeClr val="accent1"/>
                </a:solidFill>
                <a:latin typeface="宋体" panose="02010600030101010101" pitchFamily="2" charset="-122"/>
                <a:ea typeface="宋体" panose="02010600030101010101" pitchFamily="2" charset="-122"/>
              </a:rPr>
              <a:t>X</a:t>
            </a:r>
            <a:r>
              <a:rPr lang="zh-CN" altLang="en-US" sz="2000" dirty="0" smtClean="0">
                <a:solidFill>
                  <a:schemeClr val="accent1"/>
                </a:solidFill>
                <a:latin typeface="宋体" panose="02010600030101010101" pitchFamily="2" charset="-122"/>
                <a:ea typeface="宋体" panose="02010600030101010101" pitchFamily="2" charset="-122"/>
              </a:rPr>
              <a:t>）</a:t>
            </a:r>
            <a:endParaRPr lang="en-US" altLang="zh-CN" sz="2000"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sz="2000" dirty="0">
                <a:solidFill>
                  <a:schemeClr val="accent1"/>
                </a:solidFill>
                <a:latin typeface="宋体" panose="02010600030101010101" pitchFamily="2" charset="-122"/>
                <a:ea typeface="宋体" panose="02010600030101010101" pitchFamily="2" charset="-122"/>
              </a:rPr>
              <a:t>这</a:t>
            </a:r>
            <a:r>
              <a:rPr lang="zh-CN" altLang="en-US" sz="2000" dirty="0" smtClean="0">
                <a:solidFill>
                  <a:schemeClr val="accent1"/>
                </a:solidFill>
                <a:latin typeface="宋体" panose="02010600030101010101" pitchFamily="2" charset="-122"/>
                <a:ea typeface="宋体" panose="02010600030101010101" pitchFamily="2" charset="-122"/>
              </a:rPr>
              <a:t>是区块链发展过程中的一个“奇点”，有一天我们将会拥有一个公共区块链服务，任何人都可以使用，进而在所有领域提供服务。</a:t>
            </a:r>
            <a:endParaRPr lang="en-US" altLang="zh-CN" sz="2000" dirty="0" smtClean="0">
              <a:solidFill>
                <a:schemeClr val="accent1"/>
              </a:solidFill>
              <a:latin typeface="宋体" panose="02010600030101010101" pitchFamily="2" charset="-122"/>
              <a:ea typeface="宋体" panose="02010600030101010101" pitchFamily="2" charset="-122"/>
            </a:endParaRPr>
          </a:p>
          <a:p>
            <a:pPr lvl="1">
              <a:lnSpc>
                <a:spcPct val="150000"/>
              </a:lnSpc>
            </a:pPr>
            <a:endParaRPr lang="zh-CN" altLang="en-US" sz="2000" dirty="0">
              <a:solidFill>
                <a:schemeClr val="accent1"/>
              </a:solidFill>
              <a:latin typeface="宋体" panose="02010600030101010101" pitchFamily="2" charset="-122"/>
              <a:ea typeface="宋体" panose="02010600030101010101" pitchFamily="2" charset="-122"/>
            </a:endParaRPr>
          </a:p>
        </p:txBody>
      </p:sp>
      <p:sp>
        <p:nvSpPr>
          <p:cNvPr id="4" name="文本框 3"/>
          <p:cNvSpPr txBox="1"/>
          <p:nvPr/>
        </p:nvSpPr>
        <p:spPr>
          <a:xfrm>
            <a:off x="725714" y="540327"/>
            <a:ext cx="8104909" cy="461665"/>
          </a:xfrm>
          <a:prstGeom prst="rect">
            <a:avLst/>
          </a:prstGeom>
          <a:noFill/>
        </p:spPr>
        <p:txBody>
          <a:bodyPr wrap="square" rtlCol="0">
            <a:spAutoFit/>
          </a:bodyPr>
          <a:lstStyle/>
          <a:p>
            <a:r>
              <a:rPr lang="en-US" altLang="zh-CN" sz="2400" b="1" dirty="0" smtClean="0"/>
              <a:t>1. </a:t>
            </a:r>
            <a:r>
              <a:rPr lang="zh-CN" altLang="en-US" sz="2400" b="1" dirty="0" smtClean="0"/>
              <a:t>区块链的演化 </a:t>
            </a:r>
            <a:endParaRPr lang="zh-CN" altLang="en-US" sz="2400" b="1" dirty="0"/>
          </a:p>
        </p:txBody>
      </p:sp>
    </p:spTree>
    <p:extLst>
      <p:ext uri="{BB962C8B-B14F-4D97-AF65-F5344CB8AC3E}">
        <p14:creationId xmlns:p14="http://schemas.microsoft.com/office/powerpoint/2010/main" val="283000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1. </a:t>
            </a:r>
            <a:r>
              <a:rPr lang="zh-CN" altLang="en-US" sz="2400" b="1" dirty="0" smtClean="0"/>
              <a:t>区块链的演化 </a:t>
            </a:r>
            <a:endParaRPr lang="zh-CN" altLang="en-US" sz="2400" b="1" dirty="0"/>
          </a:p>
        </p:txBody>
      </p:sp>
      <p:graphicFrame>
        <p:nvGraphicFramePr>
          <p:cNvPr id="8" name="表格 7"/>
          <p:cNvGraphicFramePr>
            <a:graphicFrameLocks noGrp="1"/>
          </p:cNvGraphicFramePr>
          <p:nvPr>
            <p:extLst/>
          </p:nvPr>
        </p:nvGraphicFramePr>
        <p:xfrm>
          <a:off x="246744" y="1954372"/>
          <a:ext cx="11727542" cy="3091400"/>
        </p:xfrm>
        <a:graphic>
          <a:graphicData uri="http://schemas.openxmlformats.org/drawingml/2006/table">
            <a:tbl>
              <a:tblPr firstRow="1" bandRow="1">
                <a:tableStyleId>{073A0DAA-6AF3-43AB-8588-CEC1D06C72B9}</a:tableStyleId>
              </a:tblPr>
              <a:tblGrid>
                <a:gridCol w="1303059">
                  <a:extLst>
                    <a:ext uri="{9D8B030D-6E8A-4147-A177-3AD203B41FA5}">
                      <a16:colId xmlns:a16="http://schemas.microsoft.com/office/drawing/2014/main" val="3012011364"/>
                    </a:ext>
                  </a:extLst>
                </a:gridCol>
                <a:gridCol w="1303059">
                  <a:extLst>
                    <a:ext uri="{9D8B030D-6E8A-4147-A177-3AD203B41FA5}">
                      <a16:colId xmlns:a16="http://schemas.microsoft.com/office/drawing/2014/main" val="4113971137"/>
                    </a:ext>
                  </a:extLst>
                </a:gridCol>
                <a:gridCol w="1791708">
                  <a:extLst>
                    <a:ext uri="{9D8B030D-6E8A-4147-A177-3AD203B41FA5}">
                      <a16:colId xmlns:a16="http://schemas.microsoft.com/office/drawing/2014/main" val="1755166346"/>
                    </a:ext>
                  </a:extLst>
                </a:gridCol>
                <a:gridCol w="1791709">
                  <a:extLst>
                    <a:ext uri="{9D8B030D-6E8A-4147-A177-3AD203B41FA5}">
                      <a16:colId xmlns:a16="http://schemas.microsoft.com/office/drawing/2014/main" val="835023710"/>
                    </a:ext>
                  </a:extLst>
                </a:gridCol>
                <a:gridCol w="695953">
                  <a:extLst>
                    <a:ext uri="{9D8B030D-6E8A-4147-A177-3AD203B41FA5}">
                      <a16:colId xmlns:a16="http://schemas.microsoft.com/office/drawing/2014/main" val="3476287863"/>
                    </a:ext>
                  </a:extLst>
                </a:gridCol>
                <a:gridCol w="977294">
                  <a:extLst>
                    <a:ext uri="{9D8B030D-6E8A-4147-A177-3AD203B41FA5}">
                      <a16:colId xmlns:a16="http://schemas.microsoft.com/office/drawing/2014/main" val="3842971747"/>
                    </a:ext>
                  </a:extLst>
                </a:gridCol>
                <a:gridCol w="903258">
                  <a:extLst>
                    <a:ext uri="{9D8B030D-6E8A-4147-A177-3AD203B41FA5}">
                      <a16:colId xmlns:a16="http://schemas.microsoft.com/office/drawing/2014/main" val="87932356"/>
                    </a:ext>
                  </a:extLst>
                </a:gridCol>
                <a:gridCol w="1614018">
                  <a:extLst>
                    <a:ext uri="{9D8B030D-6E8A-4147-A177-3AD203B41FA5}">
                      <a16:colId xmlns:a16="http://schemas.microsoft.com/office/drawing/2014/main" val="3827840570"/>
                    </a:ext>
                  </a:extLst>
                </a:gridCol>
                <a:gridCol w="1347484">
                  <a:extLst>
                    <a:ext uri="{9D8B030D-6E8A-4147-A177-3AD203B41FA5}">
                      <a16:colId xmlns:a16="http://schemas.microsoft.com/office/drawing/2014/main" val="2292282860"/>
                    </a:ext>
                  </a:extLst>
                </a:gridCol>
              </a:tblGrid>
              <a:tr h="342194">
                <a:tc>
                  <a:txBody>
                    <a:bodyPr/>
                    <a:lstStyle/>
                    <a:p>
                      <a:r>
                        <a:rPr lang="zh-CN" altLang="en-US" dirty="0" smtClean="0"/>
                        <a:t>场景</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智能合约</a:t>
                      </a:r>
                      <a:endParaRPr lang="zh-CN" altLang="en-US" dirty="0"/>
                    </a:p>
                  </a:txBody>
                  <a:tcPr/>
                </a:tc>
                <a:tc>
                  <a:txBody>
                    <a:bodyPr/>
                    <a:lstStyle/>
                    <a:p>
                      <a:r>
                        <a:rPr lang="zh-CN" altLang="en-US" dirty="0" smtClean="0"/>
                        <a:t>一致性</a:t>
                      </a:r>
                      <a:endParaRPr lang="zh-CN" altLang="en-US" dirty="0"/>
                    </a:p>
                  </a:txBody>
                  <a:tcPr/>
                </a:tc>
                <a:tc>
                  <a:txBody>
                    <a:bodyPr/>
                    <a:lstStyle/>
                    <a:p>
                      <a:r>
                        <a:rPr lang="zh-CN" altLang="en-US" dirty="0" smtClean="0"/>
                        <a:t>权限</a:t>
                      </a:r>
                      <a:endParaRPr lang="zh-CN" altLang="en-US" dirty="0"/>
                    </a:p>
                  </a:txBody>
                  <a:tcPr/>
                </a:tc>
                <a:tc>
                  <a:txBody>
                    <a:bodyPr/>
                    <a:lstStyle/>
                    <a:p>
                      <a:r>
                        <a:rPr lang="zh-CN" altLang="en-US" dirty="0" smtClean="0"/>
                        <a:t>类型</a:t>
                      </a:r>
                      <a:endParaRPr lang="zh-CN" altLang="en-US" dirty="0"/>
                    </a:p>
                  </a:txBody>
                  <a:tcPr/>
                </a:tc>
                <a:tc>
                  <a:txBody>
                    <a:bodyPr/>
                    <a:lstStyle/>
                    <a:p>
                      <a:r>
                        <a:rPr lang="zh-CN" altLang="en-US" dirty="0" smtClean="0"/>
                        <a:t>性能</a:t>
                      </a:r>
                      <a:endParaRPr lang="zh-CN" altLang="en-US" dirty="0"/>
                    </a:p>
                  </a:txBody>
                  <a:tcPr/>
                </a:tc>
                <a:tc>
                  <a:txBody>
                    <a:bodyPr/>
                    <a:lstStyle/>
                    <a:p>
                      <a:r>
                        <a:rPr lang="zh-CN" altLang="en-US" dirty="0" smtClean="0"/>
                        <a:t>编程语言</a:t>
                      </a:r>
                      <a:endParaRPr lang="zh-CN" altLang="en-US" dirty="0"/>
                    </a:p>
                  </a:txBody>
                  <a:tcPr/>
                </a:tc>
                <a:tc>
                  <a:txBody>
                    <a:bodyPr/>
                    <a:lstStyle/>
                    <a:p>
                      <a:r>
                        <a:rPr lang="zh-CN" altLang="en-US" dirty="0" smtClean="0"/>
                        <a:t>代表</a:t>
                      </a:r>
                      <a:endParaRPr lang="zh-CN" altLang="en-US" dirty="0"/>
                    </a:p>
                  </a:txBody>
                  <a:tcPr/>
                </a:tc>
                <a:extLst>
                  <a:ext uri="{0D108BD9-81ED-4DB2-BD59-A6C34878D82A}">
                    <a16:rowId xmlns:a16="http://schemas.microsoft.com/office/drawing/2014/main" val="1518999756"/>
                  </a:ext>
                </a:extLst>
              </a:tr>
              <a:tr h="843765">
                <a:tc>
                  <a:txBody>
                    <a:bodyPr/>
                    <a:lstStyle/>
                    <a:p>
                      <a:r>
                        <a:rPr lang="zh-CN" altLang="en-US" sz="1800" b="0" i="0" kern="1200" dirty="0" smtClean="0">
                          <a:solidFill>
                            <a:schemeClr val="accent1"/>
                          </a:solidFill>
                          <a:effectLst/>
                          <a:latin typeface="+mn-lt"/>
                          <a:ea typeface="+mn-ea"/>
                          <a:cs typeface="+mn-cs"/>
                        </a:rPr>
                        <a:t>公信的数字货币</a:t>
                      </a:r>
                      <a:r>
                        <a:rPr lang="zh-CN" altLang="en-US" dirty="0" smtClean="0">
                          <a:solidFill>
                            <a:schemeClr val="accent1"/>
                          </a:solidFill>
                        </a:rPr>
                        <a:t> </a:t>
                      </a:r>
                      <a:br>
                        <a:rPr lang="zh-CN" altLang="en-US" dirty="0" smtClean="0">
                          <a:solidFill>
                            <a:schemeClr val="accent1"/>
                          </a:solidFill>
                        </a:rPr>
                      </a:b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记账功能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不带有或较弱 </a:t>
                      </a:r>
                      <a:endParaRPr lang="zh-CN" altLang="en-US" dirty="0">
                        <a:solidFill>
                          <a:schemeClr val="accent1"/>
                        </a:solidFill>
                      </a:endParaRPr>
                    </a:p>
                  </a:txBody>
                  <a:tcPr/>
                </a:tc>
                <a:tc>
                  <a:txBody>
                    <a:bodyPr/>
                    <a:lstStyle/>
                    <a:p>
                      <a:r>
                        <a:rPr lang="en-US" altLang="zh-CN" sz="1800" b="0" i="0" kern="1200" dirty="0" smtClean="0">
                          <a:solidFill>
                            <a:schemeClr val="accent1"/>
                          </a:solidFill>
                          <a:effectLst/>
                          <a:latin typeface="+mn-lt"/>
                          <a:ea typeface="+mn-ea"/>
                          <a:cs typeface="+mn-cs"/>
                        </a:rPr>
                        <a:t>Pow</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无</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公有链</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较低</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简单脚本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比特币网络</a:t>
                      </a:r>
                      <a:endParaRPr lang="zh-CN" altLang="en-US" dirty="0">
                        <a:solidFill>
                          <a:schemeClr val="accent1"/>
                        </a:solidFill>
                      </a:endParaRPr>
                    </a:p>
                  </a:txBody>
                  <a:tcPr/>
                </a:tc>
                <a:extLst>
                  <a:ext uri="{0D108BD9-81ED-4DB2-BD59-A6C34878D82A}">
                    <a16:rowId xmlns:a16="http://schemas.microsoft.com/office/drawing/2014/main" val="188933650"/>
                  </a:ext>
                </a:extLst>
              </a:tr>
              <a:tr h="714345">
                <a:tc>
                  <a:txBody>
                    <a:bodyPr/>
                    <a:lstStyle/>
                    <a:p>
                      <a:r>
                        <a:rPr lang="zh-CN" altLang="en-US" sz="1800" b="0" i="0" kern="1200" dirty="0" smtClean="0">
                          <a:solidFill>
                            <a:schemeClr val="accent1"/>
                          </a:solidFill>
                          <a:effectLst/>
                          <a:latin typeface="+mn-lt"/>
                          <a:ea typeface="+mn-ea"/>
                          <a:cs typeface="+mn-cs"/>
                        </a:rPr>
                        <a:t>公信的交易处理</a:t>
                      </a:r>
                      <a:r>
                        <a:rPr lang="zh-CN" altLang="en-US" dirty="0" smtClean="0">
                          <a:solidFill>
                            <a:schemeClr val="accent1"/>
                          </a:solidFill>
                        </a:rPr>
                        <a:t>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智能合约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图灵完备 </a:t>
                      </a:r>
                      <a:endParaRPr lang="zh-CN" altLang="en-US" dirty="0">
                        <a:solidFill>
                          <a:schemeClr val="accent1"/>
                        </a:solidFill>
                      </a:endParaRPr>
                    </a:p>
                  </a:txBody>
                  <a:tcPr/>
                </a:tc>
                <a:tc>
                  <a:txBody>
                    <a:bodyPr/>
                    <a:lstStyle/>
                    <a:p>
                      <a:r>
                        <a:rPr lang="en-US" altLang="zh-CN" sz="1800" b="0" i="0" kern="1200" dirty="0" err="1" smtClean="0">
                          <a:solidFill>
                            <a:schemeClr val="accent1"/>
                          </a:solidFill>
                          <a:effectLst/>
                          <a:latin typeface="+mn-lt"/>
                          <a:ea typeface="+mn-ea"/>
                          <a:cs typeface="+mn-cs"/>
                        </a:rPr>
                        <a:t>PoW</a:t>
                      </a:r>
                      <a:r>
                        <a:rPr lang="en-US" altLang="zh-CN" sz="1800" b="0" i="0" kern="1200" dirty="0" smtClean="0">
                          <a:solidFill>
                            <a:schemeClr val="accent1"/>
                          </a:solidFill>
                          <a:effectLst/>
                          <a:latin typeface="+mn-lt"/>
                          <a:ea typeface="+mn-ea"/>
                          <a:cs typeface="+mn-cs"/>
                        </a:rPr>
                        <a:t> </a:t>
                      </a:r>
                      <a:r>
                        <a:rPr lang="zh-CN" altLang="en-US" sz="1800" b="0" i="0" kern="1200" dirty="0" smtClean="0">
                          <a:solidFill>
                            <a:schemeClr val="accent1"/>
                          </a:solidFill>
                          <a:effectLst/>
                          <a:latin typeface="+mn-lt"/>
                          <a:ea typeface="+mn-ea"/>
                          <a:cs typeface="+mn-cs"/>
                        </a:rPr>
                        <a:t>、 </a:t>
                      </a:r>
                      <a:r>
                        <a:rPr lang="en-US" altLang="zh-CN" sz="1800" b="0" i="0" kern="1200" dirty="0" err="1" smtClean="0">
                          <a:solidFill>
                            <a:schemeClr val="accent1"/>
                          </a:solidFill>
                          <a:effectLst/>
                          <a:latin typeface="+mn-lt"/>
                          <a:ea typeface="+mn-ea"/>
                          <a:cs typeface="+mn-cs"/>
                        </a:rPr>
                        <a:t>PoS</a:t>
                      </a:r>
                      <a:r>
                        <a:rPr lang="en-US" altLang="zh-CN" sz="1800" b="0" i="0" kern="1200" dirty="0" smtClean="0">
                          <a:solidFill>
                            <a:schemeClr val="accent1"/>
                          </a:solidFill>
                          <a:effectLst/>
                          <a:latin typeface="+mn-lt"/>
                          <a:ea typeface="+mn-ea"/>
                          <a:cs typeface="+mn-cs"/>
                        </a:rPr>
                        <a:t>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无</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公有链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受限</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特定语言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以太坊网络</a:t>
                      </a:r>
                      <a:endParaRPr lang="zh-CN" altLang="en-US" dirty="0">
                        <a:solidFill>
                          <a:schemeClr val="accent1"/>
                        </a:solidFill>
                      </a:endParaRPr>
                    </a:p>
                  </a:txBody>
                  <a:tcPr/>
                </a:tc>
                <a:extLst>
                  <a:ext uri="{0D108BD9-81ED-4DB2-BD59-A6C34878D82A}">
                    <a16:rowId xmlns:a16="http://schemas.microsoft.com/office/drawing/2014/main" val="1312611293"/>
                  </a:ext>
                </a:extLst>
              </a:tr>
              <a:tr h="1096895">
                <a:tc>
                  <a:txBody>
                    <a:bodyPr/>
                    <a:lstStyle/>
                    <a:p>
                      <a:r>
                        <a:rPr lang="zh-CN" altLang="en-US" sz="1800" b="0" i="0" kern="1200" dirty="0" smtClean="0">
                          <a:solidFill>
                            <a:schemeClr val="accent1"/>
                          </a:solidFill>
                          <a:effectLst/>
                          <a:latin typeface="+mn-lt"/>
                          <a:ea typeface="+mn-ea"/>
                          <a:cs typeface="+mn-cs"/>
                        </a:rPr>
                        <a:t>带权限的分布式账本处理</a:t>
                      </a:r>
                      <a:r>
                        <a:rPr lang="zh-CN" altLang="en-US" dirty="0" smtClean="0">
                          <a:solidFill>
                            <a:schemeClr val="accent1"/>
                          </a:solidFill>
                        </a:rPr>
                        <a:t>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商业处理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多种语言，图灵完备</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包</a:t>
                      </a:r>
                      <a:r>
                        <a:rPr lang="en-US" altLang="zh-CN" sz="1800" b="0" i="0" kern="1200" dirty="0" smtClean="0">
                          <a:solidFill>
                            <a:schemeClr val="accent1"/>
                          </a:solidFill>
                          <a:effectLst/>
                          <a:latin typeface="+mn-lt"/>
                          <a:ea typeface="+mn-ea"/>
                          <a:cs typeface="+mn-cs"/>
                        </a:rPr>
                        <a:t>CFT </a:t>
                      </a:r>
                      <a:r>
                        <a:rPr lang="zh-CN" altLang="en-US" sz="1800" b="0" i="0" kern="1200" dirty="0" smtClean="0">
                          <a:solidFill>
                            <a:schemeClr val="accent1"/>
                          </a:solidFill>
                          <a:effectLst/>
                          <a:latin typeface="+mn-lt"/>
                          <a:ea typeface="+mn-ea"/>
                          <a:cs typeface="+mn-cs"/>
                        </a:rPr>
                        <a:t>、 </a:t>
                      </a:r>
                      <a:r>
                        <a:rPr lang="en-US" altLang="zh-CN" sz="1800" b="0" i="0" kern="1200" dirty="0" smtClean="0">
                          <a:solidFill>
                            <a:schemeClr val="accent1"/>
                          </a:solidFill>
                          <a:effectLst/>
                          <a:latin typeface="+mn-lt"/>
                          <a:ea typeface="+mn-ea"/>
                          <a:cs typeface="+mn-cs"/>
                        </a:rPr>
                        <a:t>BFT</a:t>
                      </a:r>
                      <a:r>
                        <a:rPr lang="zh-CN" altLang="en-US" sz="1800" b="0" i="0" kern="1200" dirty="0" smtClean="0">
                          <a:solidFill>
                            <a:schemeClr val="accent1"/>
                          </a:solidFill>
                          <a:effectLst/>
                          <a:latin typeface="+mn-lt"/>
                          <a:ea typeface="+mn-ea"/>
                          <a:cs typeface="+mn-cs"/>
                        </a:rPr>
                        <a:t>在内的多种机制，可插拔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支持</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联盟链</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可扩展 </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高级编程语言</a:t>
                      </a:r>
                      <a:endParaRPr lang="zh-CN" altLang="en-US" dirty="0">
                        <a:solidFill>
                          <a:schemeClr val="accent1"/>
                        </a:solidFill>
                      </a:endParaRPr>
                    </a:p>
                  </a:txBody>
                  <a:tcPr/>
                </a:tc>
                <a:tc>
                  <a:txBody>
                    <a:bodyPr/>
                    <a:lstStyle/>
                    <a:p>
                      <a:r>
                        <a:rPr lang="zh-CN" altLang="en-US" sz="1800" b="0" i="0" kern="1200" dirty="0" smtClean="0">
                          <a:solidFill>
                            <a:schemeClr val="accent1"/>
                          </a:solidFill>
                          <a:effectLst/>
                          <a:latin typeface="+mn-lt"/>
                          <a:ea typeface="+mn-ea"/>
                          <a:cs typeface="+mn-cs"/>
                        </a:rPr>
                        <a:t>超级账本</a:t>
                      </a:r>
                      <a:endParaRPr lang="zh-CN" altLang="en-US" dirty="0">
                        <a:solidFill>
                          <a:schemeClr val="accent1"/>
                        </a:solidFill>
                      </a:endParaRPr>
                    </a:p>
                  </a:txBody>
                  <a:tcPr/>
                </a:tc>
                <a:extLst>
                  <a:ext uri="{0D108BD9-81ED-4DB2-BD59-A6C34878D82A}">
                    <a16:rowId xmlns:a16="http://schemas.microsoft.com/office/drawing/2014/main" val="3022169650"/>
                  </a:ext>
                </a:extLst>
              </a:tr>
            </a:tbl>
          </a:graphicData>
        </a:graphic>
      </p:graphicFrame>
      <p:sp>
        <p:nvSpPr>
          <p:cNvPr id="9" name="文本框 8"/>
          <p:cNvSpPr txBox="1"/>
          <p:nvPr/>
        </p:nvSpPr>
        <p:spPr>
          <a:xfrm>
            <a:off x="3875315" y="1498107"/>
            <a:ext cx="4470400" cy="400110"/>
          </a:xfrm>
          <a:prstGeom prst="rect">
            <a:avLst/>
          </a:prstGeom>
          <a:noFill/>
        </p:spPr>
        <p:txBody>
          <a:bodyPr wrap="square" rtlCol="0">
            <a:spAutoFit/>
          </a:bodyPr>
          <a:lstStyle/>
          <a:p>
            <a:r>
              <a:rPr lang="zh-CN" altLang="en-US" sz="2000" dirty="0" smtClean="0">
                <a:solidFill>
                  <a:schemeClr val="accent1"/>
                </a:solidFill>
                <a:latin typeface="华文楷体" panose="02010600040101010101" pitchFamily="2" charset="-122"/>
                <a:ea typeface="华文楷体" panose="02010600040101010101" pitchFamily="2" charset="-122"/>
              </a:rPr>
              <a:t>区块链技术的三种典型演化场景</a:t>
            </a:r>
            <a:endParaRPr lang="zh-CN" altLang="en-US" sz="20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43229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881260"/>
            <a:ext cx="12061371" cy="5493812"/>
          </a:xfrm>
          <a:prstGeom prst="rect">
            <a:avLst/>
          </a:prstGeom>
          <a:noFill/>
        </p:spPr>
        <p:txBody>
          <a:bodyPr wrap="square" rtlCol="0">
            <a:spAutoFit/>
          </a:bodyPr>
          <a:lstStyle/>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公有区块链：</a:t>
            </a:r>
            <a:r>
              <a:rPr lang="zh-CN" altLang="en-US" dirty="0" smtClean="0">
                <a:solidFill>
                  <a:schemeClr val="accent1"/>
                </a:solidFill>
                <a:latin typeface="宋体" panose="02010600030101010101" pitchFamily="2" charset="-122"/>
                <a:ea typeface="宋体" panose="02010600030101010101" pitchFamily="2" charset="-122"/>
              </a:rPr>
              <a:t>对公众开放，任何人都可以作为节点参与进来。任何人不会持有该账本，而且向任何参与者开放</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私有区块链：</a:t>
            </a:r>
            <a:r>
              <a:rPr lang="zh-CN" altLang="en-US" dirty="0">
                <a:solidFill>
                  <a:schemeClr val="accent1"/>
                </a:solidFill>
                <a:latin typeface="宋体" panose="02010600030101010101" pitchFamily="2" charset="-122"/>
                <a:ea typeface="宋体" panose="02010600030101010101" pitchFamily="2" charset="-122"/>
              </a:rPr>
              <a:t>仅向特定组织开放，进而确定账本的共享过程</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a:solidFill>
                  <a:schemeClr val="accent1"/>
                </a:solidFill>
                <a:latin typeface="宋体" panose="02010600030101010101" pitchFamily="2" charset="-122"/>
                <a:ea typeface="宋体" panose="02010600030101010101" pitchFamily="2" charset="-122"/>
              </a:rPr>
              <a:t>半</a:t>
            </a:r>
            <a:r>
              <a:rPr lang="zh-CN" altLang="en-US" b="1" dirty="0" smtClean="0">
                <a:solidFill>
                  <a:schemeClr val="accent1"/>
                </a:solidFill>
                <a:latin typeface="宋体" panose="02010600030101010101" pitchFamily="2" charset="-122"/>
                <a:ea typeface="宋体" panose="02010600030101010101" pitchFamily="2" charset="-122"/>
              </a:rPr>
              <a:t>私有区块链：</a:t>
            </a:r>
            <a:r>
              <a:rPr lang="zh-CN" altLang="en-US" dirty="0">
                <a:solidFill>
                  <a:schemeClr val="accent1"/>
                </a:solidFill>
                <a:latin typeface="宋体" panose="02010600030101010101" pitchFamily="2" charset="-122"/>
                <a:ea typeface="宋体" panose="02010600030101010101" pitchFamily="2" charset="-122"/>
              </a:rPr>
              <a:t>兼具私有性和公有性，私有部分由某一团体控制，而公有部分则向参与者开放</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侧链技术：</a:t>
            </a:r>
            <a:r>
              <a:rPr lang="zh-CN" altLang="en-US" dirty="0">
                <a:solidFill>
                  <a:schemeClr val="accent1"/>
                </a:solidFill>
                <a:latin typeface="宋体" panose="02010600030101010101" pitchFamily="2" charset="-122"/>
                <a:ea typeface="宋体" panose="02010600030101010101" pitchFamily="2" charset="-122"/>
              </a:rPr>
              <a:t>包括单路楔入式侧链和双路楔入式侧链。针对后者，货币可在主链和侧链间移动，并在必要时返回至</a:t>
            </a:r>
            <a:r>
              <a:rPr lang="zh-CN" altLang="en-US" dirty="0" smtClean="0">
                <a:solidFill>
                  <a:schemeClr val="accent1"/>
                </a:solidFill>
                <a:latin typeface="宋体" panose="02010600030101010101" pitchFamily="2" charset="-122"/>
                <a:ea typeface="宋体" panose="02010600030101010101" pitchFamily="2" charset="-122"/>
              </a:rPr>
              <a:t>主链</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许可账本：</a:t>
            </a:r>
            <a:r>
              <a:rPr lang="zh-CN" altLang="en-US" dirty="0">
                <a:solidFill>
                  <a:schemeClr val="accent1"/>
                </a:solidFill>
                <a:latin typeface="宋体" panose="02010600030101010101" pitchFamily="2" charset="-122"/>
                <a:ea typeface="宋体" panose="02010600030101010101" pitchFamily="2" charset="-122"/>
              </a:rPr>
              <a:t>参与者是已知且受信的，许可账本不需要使用分布式协商一致机制，相反，可以使用一致性协议来维护共享</a:t>
            </a:r>
            <a:r>
              <a:rPr lang="zh-CN" altLang="en-US" dirty="0" smtClean="0">
                <a:solidFill>
                  <a:schemeClr val="accent1"/>
                </a:solidFill>
                <a:latin typeface="宋体" panose="02010600030101010101" pitchFamily="2" charset="-122"/>
                <a:ea typeface="宋体" panose="02010600030101010101" pitchFamily="2" charset="-122"/>
              </a:rPr>
              <a:t>账本</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a:solidFill>
                  <a:schemeClr val="accent1"/>
                </a:solidFill>
                <a:latin typeface="宋体" panose="02010600030101010101" pitchFamily="2" charset="-122"/>
                <a:ea typeface="宋体" panose="02010600030101010101" pitchFamily="2" charset="-122"/>
              </a:rPr>
              <a:t>分布式</a:t>
            </a:r>
            <a:r>
              <a:rPr lang="zh-CN" altLang="en-US" b="1" dirty="0" smtClean="0">
                <a:solidFill>
                  <a:schemeClr val="accent1"/>
                </a:solidFill>
                <a:latin typeface="宋体" panose="02010600030101010101" pitchFamily="2" charset="-122"/>
                <a:ea typeface="宋体" panose="02010600030101010101" pitchFamily="2" charset="-122"/>
              </a:rPr>
              <a:t>账本：</a:t>
            </a:r>
            <a:r>
              <a:rPr lang="zh-CN" altLang="en-US" dirty="0">
                <a:solidFill>
                  <a:schemeClr val="accent1"/>
                </a:solidFill>
                <a:latin typeface="宋体" panose="02010600030101010101" pitchFamily="2" charset="-122"/>
                <a:ea typeface="宋体" panose="02010600030101010101" pitchFamily="2" charset="-122"/>
              </a:rPr>
              <a:t>分布式账本分布在参与者之间，并扩散于多个站点或组织中。对应的记录是连续存储的，而不是按情况排序</a:t>
            </a:r>
            <a:r>
              <a:rPr lang="zh-CN" altLang="en-US" dirty="0" smtClean="0">
                <a:solidFill>
                  <a:schemeClr val="accent1"/>
                </a:solidFill>
                <a:latin typeface="宋体" panose="02010600030101010101" pitchFamily="2" charset="-122"/>
                <a:ea typeface="宋体" panose="02010600030101010101" pitchFamily="2" charset="-122"/>
              </a:rPr>
              <a:t>的</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共享账本：</a:t>
            </a:r>
            <a:r>
              <a:rPr lang="zh-CN" altLang="en-US" dirty="0">
                <a:solidFill>
                  <a:schemeClr val="accent1"/>
                </a:solidFill>
                <a:latin typeface="宋体" panose="02010600030101010101" pitchFamily="2" charset="-122"/>
                <a:ea typeface="宋体" panose="02010600030101010101" pitchFamily="2" charset="-122"/>
              </a:rPr>
              <a:t>共享的应用程序和数据库</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全私有和专有账本：</a:t>
            </a:r>
            <a:r>
              <a:rPr lang="zh-CN" altLang="en-US" dirty="0">
                <a:solidFill>
                  <a:schemeClr val="accent1"/>
                </a:solidFill>
                <a:latin typeface="宋体" panose="02010600030101010101" pitchFamily="2" charset="-122"/>
                <a:ea typeface="宋体" panose="02010600030101010101" pitchFamily="2" charset="-122"/>
              </a:rPr>
              <a:t>适用于组织内部的特定私有环境共享数据，并提供数据的真实性</a:t>
            </a:r>
            <a:r>
              <a:rPr lang="zh-CN" altLang="en-US" dirty="0" smtClean="0">
                <a:solidFill>
                  <a:schemeClr val="accent1"/>
                </a:solidFill>
                <a:latin typeface="宋体" panose="02010600030101010101" pitchFamily="2" charset="-122"/>
                <a:ea typeface="宋体" panose="02010600030101010101" pitchFamily="2" charset="-122"/>
              </a:rPr>
              <a:t>保证</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a:solidFill>
                  <a:schemeClr val="accent1"/>
                </a:solidFill>
                <a:latin typeface="宋体" panose="02010600030101010101" pitchFamily="2" charset="-122"/>
                <a:ea typeface="宋体" panose="02010600030101010101" pitchFamily="2" charset="-122"/>
              </a:rPr>
              <a:t>标记</a:t>
            </a:r>
            <a:r>
              <a:rPr lang="zh-CN" altLang="en-US" b="1" dirty="0" smtClean="0">
                <a:solidFill>
                  <a:schemeClr val="accent1"/>
                </a:solidFill>
                <a:latin typeface="宋体" panose="02010600030101010101" pitchFamily="2" charset="-122"/>
                <a:ea typeface="宋体" panose="02010600030101010101" pitchFamily="2" charset="-122"/>
              </a:rPr>
              <a:t>化区块链</a:t>
            </a:r>
            <a:r>
              <a:rPr lang="zh-CN" altLang="en-US" dirty="0">
                <a:solidFill>
                  <a:schemeClr val="accent1"/>
                </a:solidFill>
                <a:latin typeface="宋体" panose="02010600030101010101" pitchFamily="2" charset="-122"/>
                <a:ea typeface="宋体" panose="02010600030101010101" pitchFamily="2" charset="-122"/>
              </a:rPr>
              <a:t>：标准的区块链，通过挖掘和初始分布来生成加密</a:t>
            </a:r>
            <a:r>
              <a:rPr lang="zh-CN" altLang="en-US" dirty="0" smtClean="0">
                <a:solidFill>
                  <a:schemeClr val="accent1"/>
                </a:solidFill>
                <a:latin typeface="宋体" panose="02010600030101010101" pitchFamily="2" charset="-122"/>
                <a:ea typeface="宋体" panose="02010600030101010101" pitchFamily="2" charset="-122"/>
              </a:rPr>
              <a:t>货币</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Wingdings" panose="05000000000000000000" pitchFamily="2" charset="2"/>
              <a:buChar char="l"/>
            </a:pPr>
            <a:r>
              <a:rPr lang="zh-CN" altLang="en-US" b="1" dirty="0" smtClean="0">
                <a:solidFill>
                  <a:schemeClr val="accent1"/>
                </a:solidFill>
                <a:latin typeface="宋体" panose="02010600030101010101" pitchFamily="2" charset="-122"/>
                <a:ea typeface="宋体" panose="02010600030101010101" pitchFamily="2" charset="-122"/>
              </a:rPr>
              <a:t>无代币区块链：</a:t>
            </a:r>
            <a:r>
              <a:rPr lang="zh-CN" altLang="en-US" dirty="0">
                <a:solidFill>
                  <a:schemeClr val="accent1"/>
                </a:solidFill>
                <a:latin typeface="宋体" panose="02010600030101010101" pitchFamily="2" charset="-122"/>
                <a:ea typeface="宋体" panose="02010600030101010101" pitchFamily="2" charset="-122"/>
              </a:rPr>
              <a:t>不需在节点间传递值，只需在受信各方之间共享数据</a:t>
            </a:r>
          </a:p>
        </p:txBody>
      </p:sp>
      <p:sp>
        <p:nvSpPr>
          <p:cNvPr id="4" name="文本框 3"/>
          <p:cNvSpPr txBox="1"/>
          <p:nvPr/>
        </p:nvSpPr>
        <p:spPr>
          <a:xfrm>
            <a:off x="690813" y="254141"/>
            <a:ext cx="8104909" cy="461665"/>
          </a:xfrm>
          <a:prstGeom prst="rect">
            <a:avLst/>
          </a:prstGeom>
          <a:noFill/>
        </p:spPr>
        <p:txBody>
          <a:bodyPr wrap="square" rtlCol="0">
            <a:spAutoFit/>
          </a:bodyPr>
          <a:lstStyle/>
          <a:p>
            <a:r>
              <a:rPr lang="en-US" altLang="zh-CN" sz="2400" b="1" dirty="0" smtClean="0"/>
              <a:t>1. </a:t>
            </a:r>
            <a:r>
              <a:rPr lang="zh-CN" altLang="en-US" sz="2400" b="1" dirty="0" smtClean="0"/>
              <a:t>区块链的演化 </a:t>
            </a:r>
            <a:endParaRPr lang="zh-CN" altLang="en-US" sz="2400" b="1" dirty="0"/>
          </a:p>
        </p:txBody>
      </p:sp>
    </p:spTree>
    <p:extLst>
      <p:ext uri="{BB962C8B-B14F-4D97-AF65-F5344CB8AC3E}">
        <p14:creationId xmlns:p14="http://schemas.microsoft.com/office/powerpoint/2010/main" val="309032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2. </a:t>
            </a:r>
            <a:r>
              <a:rPr lang="zh-CN" altLang="en-US" sz="2400" b="1" dirty="0" smtClean="0"/>
              <a:t>区块链与分布式记账 </a:t>
            </a:r>
            <a:endParaRPr lang="zh-CN" altLang="en-US" sz="2400" b="1" dirty="0"/>
          </a:p>
        </p:txBody>
      </p:sp>
      <p:pic>
        <p:nvPicPr>
          <p:cNvPr id="4" name="图片 3"/>
          <p:cNvPicPr>
            <a:picLocks noChangeAspect="1"/>
          </p:cNvPicPr>
          <p:nvPr/>
        </p:nvPicPr>
        <p:blipFill>
          <a:blip r:embed="rId2"/>
          <a:stretch>
            <a:fillRect/>
          </a:stretch>
        </p:blipFill>
        <p:spPr>
          <a:xfrm>
            <a:off x="377371" y="1466849"/>
            <a:ext cx="4903550" cy="3482521"/>
          </a:xfrm>
          <a:prstGeom prst="rect">
            <a:avLst/>
          </a:prstGeom>
        </p:spPr>
      </p:pic>
      <p:sp>
        <p:nvSpPr>
          <p:cNvPr id="5" name="文本框 4"/>
          <p:cNvSpPr txBox="1"/>
          <p:nvPr/>
        </p:nvSpPr>
        <p:spPr>
          <a:xfrm>
            <a:off x="1884578" y="5229561"/>
            <a:ext cx="3396343" cy="400110"/>
          </a:xfrm>
          <a:prstGeom prst="rect">
            <a:avLst/>
          </a:prstGeom>
          <a:noFill/>
        </p:spPr>
        <p:txBody>
          <a:bodyPr wrap="square" rtlCol="0">
            <a:spAutoFit/>
          </a:bodyPr>
          <a:lstStyle/>
          <a:p>
            <a:r>
              <a:rPr lang="zh-CN" altLang="en-US" sz="2000" dirty="0" smtClean="0">
                <a:solidFill>
                  <a:schemeClr val="accent1"/>
                </a:solidFill>
                <a:latin typeface="华文楷体" panose="02010600040101010101" pitchFamily="2" charset="-122"/>
                <a:ea typeface="华文楷体" panose="02010600040101010101" pitchFamily="2" charset="-122"/>
              </a:rPr>
              <a:t>古老的账本</a:t>
            </a: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5921829" y="1292677"/>
            <a:ext cx="5588000" cy="4401205"/>
          </a:xfrm>
          <a:prstGeom prst="rect">
            <a:avLst/>
          </a:prstGeom>
          <a:noFill/>
        </p:spPr>
        <p:txBody>
          <a:bodyPr wrap="square" rtlCol="0">
            <a:spAutoFit/>
          </a:bodyPr>
          <a:lstStyle/>
          <a:p>
            <a:r>
              <a:rPr lang="zh-CN" altLang="en-US" sz="2000" b="1" dirty="0">
                <a:solidFill>
                  <a:schemeClr val="accent1"/>
                </a:solidFill>
                <a:latin typeface="华文楷体" panose="02010600040101010101" pitchFamily="2" charset="-122"/>
                <a:ea typeface="华文楷体" panose="02010600040101010101" pitchFamily="2" charset="-122"/>
              </a:rPr>
              <a:t>区块链是首个自带对账功能的数字记账技术实现 </a:t>
            </a:r>
            <a:r>
              <a:rPr lang="zh-CN" altLang="en-US" sz="2000" dirty="0">
                <a:solidFill>
                  <a:schemeClr val="accent1"/>
                </a:solidFill>
                <a:latin typeface="华文楷体" panose="02010600040101010101" pitchFamily="2" charset="-122"/>
                <a:ea typeface="华文楷体" panose="02010600040101010101" pitchFamily="2" charset="-122"/>
              </a:rPr>
              <a:t/>
            </a:r>
            <a:br>
              <a:rPr lang="zh-CN" altLang="en-US" sz="2000" dirty="0">
                <a:solidFill>
                  <a:schemeClr val="accent1"/>
                </a:solidFill>
                <a:latin typeface="华文楷体" panose="02010600040101010101" pitchFamily="2" charset="-122"/>
                <a:ea typeface="华文楷体" panose="02010600040101010101" pitchFamily="2" charset="-122"/>
              </a:rPr>
            </a:b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    跟</a:t>
            </a:r>
            <a:r>
              <a:rPr lang="zh-CN" altLang="en-US" sz="2000" dirty="0">
                <a:solidFill>
                  <a:schemeClr val="accent1"/>
                </a:solidFill>
                <a:latin typeface="华文楷体" panose="02010600040101010101" pitchFamily="2" charset="-122"/>
                <a:ea typeface="华文楷体" panose="02010600040101010101" pitchFamily="2" charset="-122"/>
              </a:rPr>
              <a:t>传统的记账技术相比，基于区块链的分布式账本应该包括如下特点</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p"/>
            </a:pPr>
            <a:r>
              <a:rPr lang="zh-CN" altLang="en-US" sz="2000" dirty="0" smtClean="0">
                <a:solidFill>
                  <a:schemeClr val="accent1"/>
                </a:solidFill>
                <a:latin typeface="华文楷体" panose="02010600040101010101" pitchFamily="2" charset="-122"/>
                <a:ea typeface="华文楷体" panose="02010600040101010101" pitchFamily="2" charset="-122"/>
              </a:rPr>
              <a:t>维护</a:t>
            </a:r>
            <a:r>
              <a:rPr lang="zh-CN" altLang="en-US" sz="2000" dirty="0">
                <a:solidFill>
                  <a:schemeClr val="accent1"/>
                </a:solidFill>
                <a:latin typeface="华文楷体" panose="02010600040101010101" pitchFamily="2" charset="-122"/>
                <a:ea typeface="华文楷体" panose="02010600040101010101" pitchFamily="2" charset="-122"/>
              </a:rPr>
              <a:t>一条不断增长的链，只可能添加记录，而发生过的记录都</a:t>
            </a:r>
            <a:r>
              <a:rPr lang="zh-CN" altLang="en-US" sz="2000" b="1" dirty="0">
                <a:solidFill>
                  <a:schemeClr val="accent1"/>
                </a:solidFill>
                <a:latin typeface="华文楷体" panose="02010600040101010101" pitchFamily="2" charset="-122"/>
                <a:ea typeface="华文楷体" panose="02010600040101010101" pitchFamily="2" charset="-122"/>
              </a:rPr>
              <a:t>不可</a:t>
            </a:r>
            <a:r>
              <a:rPr lang="zh-CN" altLang="en-US" sz="2000" b="1" dirty="0" smtClean="0">
                <a:solidFill>
                  <a:schemeClr val="accent1"/>
                </a:solidFill>
                <a:latin typeface="华文楷体" panose="02010600040101010101" pitchFamily="2" charset="-122"/>
                <a:ea typeface="华文楷体" panose="02010600040101010101" pitchFamily="2" charset="-122"/>
              </a:rPr>
              <a:t>篡改</a:t>
            </a:r>
            <a:endParaRPr lang="en-US" altLang="zh-CN" sz="2000" b="1" dirty="0" smtClean="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去</a:t>
            </a:r>
            <a:r>
              <a:rPr lang="zh-CN" altLang="en-US" sz="2000" b="1" dirty="0">
                <a:solidFill>
                  <a:schemeClr val="accent1"/>
                </a:solidFill>
                <a:latin typeface="华文楷体" panose="02010600040101010101" pitchFamily="2" charset="-122"/>
                <a:ea typeface="华文楷体" panose="02010600040101010101" pitchFamily="2" charset="-122"/>
              </a:rPr>
              <a:t>中心化</a:t>
            </a:r>
            <a:r>
              <a:rPr lang="zh-CN" altLang="en-US" sz="2000" dirty="0">
                <a:solidFill>
                  <a:schemeClr val="accent1"/>
                </a:solidFill>
                <a:latin typeface="华文楷体" panose="02010600040101010101" pitchFamily="2" charset="-122"/>
                <a:ea typeface="华文楷体" panose="02010600040101010101" pitchFamily="2" charset="-122"/>
              </a:rPr>
              <a:t>，或者说多中心化</a:t>
            </a:r>
            <a:r>
              <a:rPr lang="zh-CN" altLang="en-US" sz="2000" dirty="0" smtClean="0">
                <a:solidFill>
                  <a:schemeClr val="accent1"/>
                </a:solidFill>
                <a:latin typeface="华文楷体" panose="02010600040101010101" pitchFamily="2" charset="-122"/>
                <a:ea typeface="华文楷体" panose="02010600040101010101" pitchFamily="2" charset="-122"/>
              </a:rPr>
              <a:t>，无需</a:t>
            </a:r>
            <a:r>
              <a:rPr lang="zh-CN" altLang="en-US" sz="2000" dirty="0">
                <a:solidFill>
                  <a:schemeClr val="accent1"/>
                </a:solidFill>
                <a:latin typeface="华文楷体" panose="02010600040101010101" pitchFamily="2" charset="-122"/>
                <a:ea typeface="华文楷体" panose="02010600040101010101" pitchFamily="2" charset="-122"/>
              </a:rPr>
              <a:t>集中控制而能达成共识，实现上尽量采用</a:t>
            </a:r>
            <a:r>
              <a:rPr lang="zh-CN" altLang="en-US" sz="2000" dirty="0" smtClean="0">
                <a:solidFill>
                  <a:schemeClr val="accent1"/>
                </a:solidFill>
                <a:latin typeface="华文楷体" panose="02010600040101010101" pitchFamily="2" charset="-122"/>
                <a:ea typeface="华文楷体" panose="02010600040101010101" pitchFamily="2" charset="-122"/>
              </a:rPr>
              <a:t>分布式</a:t>
            </a:r>
            <a:endParaRPr lang="en-US" altLang="zh-CN" sz="2000" dirty="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p"/>
            </a:pPr>
            <a:r>
              <a:rPr lang="zh-CN" altLang="en-US" sz="2000" dirty="0" smtClean="0">
                <a:solidFill>
                  <a:schemeClr val="accent1"/>
                </a:solidFill>
                <a:latin typeface="华文楷体" panose="02010600040101010101" pitchFamily="2" charset="-122"/>
                <a:ea typeface="华文楷体" panose="02010600040101010101" pitchFamily="2" charset="-122"/>
              </a:rPr>
              <a:t>通过</a:t>
            </a:r>
            <a:r>
              <a:rPr lang="zh-CN" altLang="en-US" sz="2000" b="1" dirty="0">
                <a:solidFill>
                  <a:schemeClr val="accent1"/>
                </a:solidFill>
                <a:latin typeface="华文楷体" panose="02010600040101010101" pitchFamily="2" charset="-122"/>
                <a:ea typeface="华文楷体" panose="02010600040101010101" pitchFamily="2" charset="-122"/>
              </a:rPr>
              <a:t>密码学的机制</a:t>
            </a:r>
            <a:r>
              <a:rPr lang="zh-CN" altLang="en-US" sz="2000" dirty="0">
                <a:solidFill>
                  <a:schemeClr val="accent1"/>
                </a:solidFill>
                <a:latin typeface="华文楷体" panose="02010600040101010101" pitchFamily="2" charset="-122"/>
                <a:ea typeface="华文楷体" panose="02010600040101010101" pitchFamily="2" charset="-122"/>
              </a:rPr>
              <a:t>来确保交易无法被抵赖和破坏，并尽量保护用户信息和记录的</a:t>
            </a:r>
            <a:r>
              <a:rPr lang="zh-CN" altLang="en-US" sz="2000" dirty="0" smtClean="0">
                <a:solidFill>
                  <a:schemeClr val="accent1"/>
                </a:solidFill>
                <a:latin typeface="华文楷体" panose="02010600040101010101" pitchFamily="2" charset="-122"/>
                <a:ea typeface="华文楷体" panose="02010600040101010101" pitchFamily="2" charset="-122"/>
              </a:rPr>
              <a:t>隐私</a:t>
            </a:r>
            <a:r>
              <a:rPr lang="zh-CN" altLang="en-US" sz="2000" dirty="0">
                <a:solidFill>
                  <a:schemeClr val="accent1"/>
                </a:solidFill>
                <a:latin typeface="华文楷体" panose="02010600040101010101" pitchFamily="2" charset="-122"/>
                <a:ea typeface="华文楷体" panose="02010600040101010101" pitchFamily="2" charset="-122"/>
              </a:rPr>
              <a:t>性 </a:t>
            </a:r>
            <a:endParaRPr lang="zh-CN" altLang="en-US" sz="24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3100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3</a:t>
            </a:r>
            <a:r>
              <a:rPr lang="en-US" altLang="zh-CN" sz="2400" b="1" dirty="0"/>
              <a:t>.</a:t>
            </a:r>
            <a:r>
              <a:rPr lang="zh-CN" altLang="en-US" sz="2400" b="1" dirty="0" smtClean="0"/>
              <a:t> 分类 </a:t>
            </a:r>
            <a:endParaRPr lang="zh-CN" altLang="en-US" sz="2400" b="1" dirty="0"/>
          </a:p>
        </p:txBody>
      </p:sp>
      <p:sp>
        <p:nvSpPr>
          <p:cNvPr id="6" name="文本框 5"/>
          <p:cNvSpPr txBox="1"/>
          <p:nvPr/>
        </p:nvSpPr>
        <p:spPr>
          <a:xfrm>
            <a:off x="580571" y="1641019"/>
            <a:ext cx="11045372" cy="3046988"/>
          </a:xfrm>
          <a:prstGeom prst="rect">
            <a:avLst/>
          </a:prstGeom>
          <a:noFill/>
        </p:spPr>
        <p:txBody>
          <a:bodyPr wrap="square" rtlCol="0">
            <a:spAutoFit/>
          </a:bodyPr>
          <a:lstStyle/>
          <a:p>
            <a:pPr>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根据参与者的不同，可以分为公开（</a:t>
            </a:r>
            <a:r>
              <a:rPr lang="en-US" altLang="zh-CN" sz="2000" dirty="0">
                <a:solidFill>
                  <a:schemeClr val="accent1"/>
                </a:solidFill>
                <a:latin typeface="华文楷体" panose="02010600040101010101" pitchFamily="2" charset="-122"/>
                <a:ea typeface="华文楷体" panose="02010600040101010101" pitchFamily="2" charset="-122"/>
              </a:rPr>
              <a:t>public</a:t>
            </a:r>
            <a:r>
              <a:rPr lang="zh-CN" altLang="en-US" sz="2000" dirty="0">
                <a:solidFill>
                  <a:schemeClr val="accent1"/>
                </a:solidFill>
                <a:latin typeface="华文楷体" panose="02010600040101010101" pitchFamily="2" charset="-122"/>
                <a:ea typeface="华文楷体" panose="02010600040101010101" pitchFamily="2" charset="-122"/>
              </a:rPr>
              <a:t>）链、联盟（ </a:t>
            </a:r>
            <a:r>
              <a:rPr lang="en-US" altLang="zh-CN" sz="2000" dirty="0">
                <a:solidFill>
                  <a:schemeClr val="accent1"/>
                </a:solidFill>
                <a:latin typeface="华文楷体" panose="02010600040101010101" pitchFamily="2" charset="-122"/>
                <a:ea typeface="华文楷体" panose="02010600040101010101" pitchFamily="2" charset="-122"/>
              </a:rPr>
              <a:t>consortium</a:t>
            </a:r>
            <a:r>
              <a:rPr lang="zh-CN" altLang="en-US" sz="2000" dirty="0">
                <a:solidFill>
                  <a:schemeClr val="accent1"/>
                </a:solidFill>
                <a:latin typeface="华文楷体" panose="02010600040101010101" pitchFamily="2" charset="-122"/>
                <a:ea typeface="华文楷体" panose="02010600040101010101" pitchFamily="2" charset="-122"/>
              </a:rPr>
              <a:t>）链和私有（</a:t>
            </a:r>
            <a:r>
              <a:rPr lang="en-US" altLang="zh-CN" sz="2000" dirty="0">
                <a:solidFill>
                  <a:schemeClr val="accent1"/>
                </a:solidFill>
                <a:latin typeface="华文楷体" panose="02010600040101010101" pitchFamily="2" charset="-122"/>
                <a:ea typeface="华文楷体" panose="02010600040101010101" pitchFamily="2" charset="-122"/>
              </a:rPr>
              <a:t>private</a:t>
            </a:r>
            <a:r>
              <a:rPr lang="zh-CN" altLang="en-US" sz="2000" dirty="0">
                <a:solidFill>
                  <a:schemeClr val="accent1"/>
                </a:solidFill>
                <a:latin typeface="华文楷体" panose="02010600040101010101" pitchFamily="2" charset="-122"/>
                <a:ea typeface="华文楷体" panose="02010600040101010101" pitchFamily="2" charset="-122"/>
              </a:rPr>
              <a:t>）链</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公有</a:t>
            </a:r>
            <a:r>
              <a:rPr lang="zh-CN" altLang="en-US" sz="2000" b="1" dirty="0">
                <a:solidFill>
                  <a:schemeClr val="accent1"/>
                </a:solidFill>
                <a:latin typeface="华文楷体" panose="02010600040101010101" pitchFamily="2" charset="-122"/>
                <a:ea typeface="华文楷体" panose="02010600040101010101" pitchFamily="2" charset="-122"/>
              </a:rPr>
              <a:t>链</a:t>
            </a:r>
            <a:r>
              <a:rPr lang="zh-CN" altLang="en-US" sz="2000" dirty="0">
                <a:solidFill>
                  <a:schemeClr val="accent1"/>
                </a:solidFill>
                <a:latin typeface="华文楷体" panose="02010600040101010101" pitchFamily="2" charset="-122"/>
                <a:ea typeface="华文楷体" panose="02010600040101010101" pitchFamily="2" charset="-122"/>
              </a:rPr>
              <a:t>，顾名思义，任何人都可以参与使用和维护，如比特币区块链，信息是</a:t>
            </a:r>
            <a:r>
              <a:rPr lang="zh-CN" altLang="en-US" sz="2000" dirty="0" smtClean="0">
                <a:solidFill>
                  <a:schemeClr val="accent1"/>
                </a:solidFill>
                <a:latin typeface="华文楷体" panose="02010600040101010101" pitchFamily="2" charset="-122"/>
                <a:ea typeface="华文楷体" panose="02010600040101010101" pitchFamily="2" charset="-122"/>
              </a:rPr>
              <a:t>完全公开</a:t>
            </a:r>
            <a:r>
              <a:rPr lang="zh-CN" altLang="en-US" sz="2000" dirty="0">
                <a:solidFill>
                  <a:schemeClr val="accent1"/>
                </a:solidFill>
                <a:latin typeface="华文楷体" panose="02010600040101010101" pitchFamily="2" charset="-122"/>
                <a:ea typeface="华文楷体" panose="02010600040101010101" pitchFamily="2" charset="-122"/>
              </a:rPr>
              <a:t>的</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如果</a:t>
            </a:r>
            <a:r>
              <a:rPr lang="zh-CN" altLang="en-US" sz="2000" dirty="0">
                <a:solidFill>
                  <a:schemeClr val="accent1"/>
                </a:solidFill>
                <a:latin typeface="华文楷体" panose="02010600040101010101" pitchFamily="2" charset="-122"/>
                <a:ea typeface="华文楷体" panose="02010600040101010101" pitchFamily="2" charset="-122"/>
              </a:rPr>
              <a:t>进一步引人许可机制，可以实现私有链和联盟链两种类型</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私有</a:t>
            </a:r>
            <a:r>
              <a:rPr lang="zh-CN" altLang="en-US" sz="2000" b="1" dirty="0">
                <a:solidFill>
                  <a:schemeClr val="accent1"/>
                </a:solidFill>
                <a:latin typeface="华文楷体" panose="02010600040101010101" pitchFamily="2" charset="-122"/>
                <a:ea typeface="华文楷体" panose="02010600040101010101" pitchFamily="2" charset="-122"/>
              </a:rPr>
              <a:t>链</a:t>
            </a:r>
            <a:r>
              <a:rPr lang="zh-CN" altLang="en-US" sz="2000" dirty="0">
                <a:solidFill>
                  <a:schemeClr val="accent1"/>
                </a:solidFill>
                <a:latin typeface="华文楷体" panose="02010600040101010101" pitchFamily="2" charset="-122"/>
                <a:ea typeface="华文楷体" panose="02010600040101010101" pitchFamily="2" charset="-122"/>
              </a:rPr>
              <a:t>，由集中管理者进行管理限制，只有内部少数人可以使用，信息不公开</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联盟</a:t>
            </a:r>
            <a:r>
              <a:rPr lang="zh-CN" altLang="en-US" sz="2000" b="1" dirty="0">
                <a:solidFill>
                  <a:schemeClr val="accent1"/>
                </a:solidFill>
                <a:latin typeface="华文楷体" panose="02010600040101010101" pitchFamily="2" charset="-122"/>
                <a:ea typeface="华文楷体" panose="02010600040101010101" pitchFamily="2" charset="-122"/>
              </a:rPr>
              <a:t>链</a:t>
            </a:r>
            <a:r>
              <a:rPr lang="zh-CN" altLang="en-US" sz="2000" dirty="0">
                <a:solidFill>
                  <a:schemeClr val="accent1"/>
                </a:solidFill>
                <a:latin typeface="华文楷体" panose="02010600040101010101" pitchFamily="2" charset="-122"/>
                <a:ea typeface="华文楷体" panose="02010600040101010101" pitchFamily="2" charset="-122"/>
              </a:rPr>
              <a:t>则介于两者之间，由若干组织一起合作维护一条区块链，该区块链的使用</a:t>
            </a:r>
            <a:r>
              <a:rPr lang="zh-CN" altLang="en-US" sz="2000" dirty="0" smtClean="0">
                <a:solidFill>
                  <a:schemeClr val="accent1"/>
                </a:solidFill>
                <a:latin typeface="华文楷体" panose="02010600040101010101" pitchFamily="2" charset="-122"/>
                <a:ea typeface="华文楷体" panose="02010600040101010101" pitchFamily="2" charset="-122"/>
              </a:rPr>
              <a:t>必须</a:t>
            </a:r>
            <a:r>
              <a:rPr lang="zh-CN" altLang="en-US" sz="2000" dirty="0">
                <a:solidFill>
                  <a:schemeClr val="accent1"/>
                </a:solidFill>
                <a:latin typeface="华文楷体" panose="02010600040101010101" pitchFamily="2" charset="-122"/>
                <a:ea typeface="华文楷体" panose="02010600040101010101" pitchFamily="2" charset="-122"/>
              </a:rPr>
              <a:t>是带有权限的限制访问，相关信息会得到保护，如供应链机构或银行联盟 。</a:t>
            </a:r>
            <a:r>
              <a:rPr lang="zh-CN" altLang="en-US" sz="2800" dirty="0">
                <a:solidFill>
                  <a:schemeClr val="accent1"/>
                </a:solidFill>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2331400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03085" y="2018392"/>
            <a:ext cx="10247086" cy="510011"/>
          </a:xfrm>
          <a:prstGeom prst="rect">
            <a:avLst/>
          </a:prstGeom>
          <a:noFill/>
        </p:spPr>
        <p:txBody>
          <a:bodyPr wrap="square" rtlCol="0">
            <a:spAutoFit/>
          </a:bodyPr>
          <a:lstStyle/>
          <a:p>
            <a:pPr>
              <a:lnSpc>
                <a:spcPct val="150000"/>
              </a:lnSpc>
            </a:pP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636855" y="756516"/>
            <a:ext cx="10537371" cy="3877985"/>
          </a:xfrm>
          <a:prstGeom prst="rect">
            <a:avLst/>
          </a:prstGeom>
          <a:noFill/>
        </p:spPr>
        <p:txBody>
          <a:bodyPr wrap="square" rtlCol="0">
            <a:spAutoFit/>
          </a:bodyPr>
          <a:lstStyle/>
          <a:p>
            <a:pPr>
              <a:lnSpc>
                <a:spcPct val="150000"/>
              </a:lnSpc>
            </a:pPr>
            <a:r>
              <a:rPr lang="en-US" altLang="zh-CN" sz="2400" b="1" dirty="0"/>
              <a:t>2.3</a:t>
            </a:r>
            <a:r>
              <a:rPr lang="zh-CN" altLang="en-US" sz="2400" b="1" dirty="0"/>
              <a:t>目前业内关注较多的技术话题</a:t>
            </a:r>
            <a:r>
              <a:rPr lang="zh-CN" altLang="en-US" sz="2400" b="1" dirty="0" smtClean="0"/>
              <a:t>：</a:t>
            </a:r>
            <a:endParaRPr lang="en-US" altLang="zh-CN" sz="2400" b="1" dirty="0" smtClean="0"/>
          </a:p>
          <a:p>
            <a:pPr lvl="2">
              <a:lnSpc>
                <a:spcPct val="150000"/>
              </a:lnSpc>
            </a:pPr>
            <a:r>
              <a:rPr lang="en-US" altLang="zh-CN" sz="2000" dirty="0">
                <a:solidFill>
                  <a:schemeClr val="accent1"/>
                </a:solidFill>
                <a:latin typeface="华文楷体" panose="02010600040101010101" pitchFamily="2" charset="-122"/>
                <a:ea typeface="华文楷体" panose="02010600040101010101" pitchFamily="2" charset="-122"/>
              </a:rPr>
              <a:t>1.</a:t>
            </a:r>
            <a:r>
              <a:rPr lang="zh-CN" altLang="en-US" sz="2000" dirty="0">
                <a:solidFill>
                  <a:schemeClr val="accent1"/>
                </a:solidFill>
                <a:latin typeface="华文楷体" panose="02010600040101010101" pitchFamily="2" charset="-122"/>
                <a:ea typeface="华文楷体" panose="02010600040101010101" pitchFamily="2" charset="-122"/>
              </a:rPr>
              <a:t>抗抵赖与隐私保护</a:t>
            </a:r>
            <a:endParaRPr lang="en-US" altLang="zh-CN" sz="2000" dirty="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a:solidFill>
                  <a:schemeClr val="accent1"/>
                </a:solidFill>
                <a:latin typeface="华文楷体" panose="02010600040101010101" pitchFamily="2" charset="-122"/>
                <a:ea typeface="华文楷体" panose="02010600040101010101" pitchFamily="2" charset="-122"/>
              </a:rPr>
              <a:t>2.</a:t>
            </a:r>
            <a:r>
              <a:rPr lang="zh-CN" altLang="en-US" sz="2000" dirty="0">
                <a:solidFill>
                  <a:schemeClr val="accent1"/>
                </a:solidFill>
                <a:latin typeface="华文楷体" panose="02010600040101010101" pitchFamily="2" charset="-122"/>
                <a:ea typeface="华文楷体" panose="02010600040101010101" pitchFamily="2" charset="-122"/>
              </a:rPr>
              <a:t>分布式共识</a:t>
            </a:r>
            <a:endParaRPr lang="en-US" altLang="zh-CN" sz="2000" dirty="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smtClean="0">
                <a:solidFill>
                  <a:schemeClr val="accent1"/>
                </a:solidFill>
                <a:latin typeface="华文楷体" panose="02010600040101010101" pitchFamily="2" charset="-122"/>
                <a:ea typeface="华文楷体" panose="02010600040101010101" pitchFamily="2" charset="-122"/>
              </a:rPr>
              <a:t>3.</a:t>
            </a:r>
            <a:r>
              <a:rPr lang="zh-CN" altLang="en-US" sz="2000" dirty="0" smtClean="0">
                <a:solidFill>
                  <a:schemeClr val="accent1"/>
                </a:solidFill>
                <a:latin typeface="华文楷体" panose="02010600040101010101" pitchFamily="2" charset="-122"/>
                <a:ea typeface="华文楷体" panose="02010600040101010101" pitchFamily="2" charset="-122"/>
              </a:rPr>
              <a:t>交易性能</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smtClean="0">
                <a:solidFill>
                  <a:schemeClr val="accent1"/>
                </a:solidFill>
                <a:latin typeface="华文楷体" panose="02010600040101010101" pitchFamily="2" charset="-122"/>
                <a:ea typeface="华文楷体" panose="02010600040101010101" pitchFamily="2" charset="-122"/>
              </a:rPr>
              <a:t>4.</a:t>
            </a:r>
            <a:r>
              <a:rPr lang="zh-CN" altLang="en-US" sz="2000" dirty="0" smtClean="0">
                <a:solidFill>
                  <a:schemeClr val="accent1"/>
                </a:solidFill>
                <a:latin typeface="华文楷体" panose="02010600040101010101" pitchFamily="2" charset="-122"/>
                <a:ea typeface="华文楷体" panose="02010600040101010101" pitchFamily="2" charset="-122"/>
              </a:rPr>
              <a:t>扩展性</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smtClean="0">
                <a:solidFill>
                  <a:schemeClr val="accent1"/>
                </a:solidFill>
                <a:latin typeface="华文楷体" panose="02010600040101010101" pitchFamily="2" charset="-122"/>
                <a:ea typeface="华文楷体" panose="02010600040101010101" pitchFamily="2" charset="-122"/>
              </a:rPr>
              <a:t>5.</a:t>
            </a:r>
            <a:r>
              <a:rPr lang="zh-CN" altLang="en-US" sz="2000" dirty="0" smtClean="0">
                <a:solidFill>
                  <a:schemeClr val="accent1"/>
                </a:solidFill>
                <a:latin typeface="华文楷体" panose="02010600040101010101" pitchFamily="2" charset="-122"/>
                <a:ea typeface="华文楷体" panose="02010600040101010101" pitchFamily="2" charset="-122"/>
              </a:rPr>
              <a:t>安全防护</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smtClean="0">
                <a:solidFill>
                  <a:schemeClr val="accent1"/>
                </a:solidFill>
                <a:latin typeface="华文楷体" panose="02010600040101010101" pitchFamily="2" charset="-122"/>
                <a:ea typeface="华文楷体" panose="02010600040101010101" pitchFamily="2" charset="-122"/>
              </a:rPr>
              <a:t>6.</a:t>
            </a:r>
            <a:r>
              <a:rPr lang="zh-CN" altLang="en-US" sz="2000" dirty="0" smtClean="0">
                <a:solidFill>
                  <a:schemeClr val="accent1"/>
                </a:solidFill>
                <a:latin typeface="华文楷体" panose="02010600040101010101" pitchFamily="2" charset="-122"/>
                <a:ea typeface="华文楷体" panose="02010600040101010101" pitchFamily="2" charset="-122"/>
              </a:rPr>
              <a:t>数据库和存储系统</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2">
              <a:lnSpc>
                <a:spcPct val="150000"/>
              </a:lnSpc>
            </a:pPr>
            <a:r>
              <a:rPr lang="en-US" altLang="zh-CN" sz="2000" dirty="0" smtClean="0">
                <a:solidFill>
                  <a:schemeClr val="accent1"/>
                </a:solidFill>
                <a:latin typeface="华文楷体" panose="02010600040101010101" pitchFamily="2" charset="-122"/>
                <a:ea typeface="华文楷体" panose="02010600040101010101" pitchFamily="2" charset="-122"/>
              </a:rPr>
              <a:t>7.</a:t>
            </a:r>
            <a:r>
              <a:rPr lang="zh-CN" altLang="en-US" sz="2000" dirty="0" smtClean="0">
                <a:solidFill>
                  <a:schemeClr val="accent1"/>
                </a:solidFill>
                <a:latin typeface="华文楷体" panose="02010600040101010101" pitchFamily="2" charset="-122"/>
                <a:ea typeface="华文楷体" panose="02010600040101010101" pitchFamily="2" charset="-122"/>
              </a:rPr>
              <a:t>集成和运营</a:t>
            </a:r>
            <a:endParaRPr lang="zh-CN" altLang="en-US" sz="20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86751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2.4 </a:t>
            </a:r>
            <a:r>
              <a:rPr lang="zh-CN" altLang="en-US" sz="2400" b="1" dirty="0" smtClean="0"/>
              <a:t>趋势与展望</a:t>
            </a:r>
            <a:endParaRPr lang="zh-CN" altLang="en-US" sz="2400" b="1" dirty="0"/>
          </a:p>
        </p:txBody>
      </p:sp>
      <p:sp>
        <p:nvSpPr>
          <p:cNvPr id="6" name="文本框 5"/>
          <p:cNvSpPr txBox="1"/>
          <p:nvPr/>
        </p:nvSpPr>
        <p:spPr>
          <a:xfrm>
            <a:off x="725714" y="1147533"/>
            <a:ext cx="11045372" cy="387798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dirty="0" smtClean="0">
                <a:solidFill>
                  <a:schemeClr val="accent1"/>
                </a:solidFill>
                <a:latin typeface="华文楷体" panose="02010600040101010101" pitchFamily="2" charset="-122"/>
                <a:ea typeface="华文楷体" panose="02010600040101010101" pitchFamily="2" charset="-122"/>
              </a:rPr>
              <a:t>技术领域存在着周期</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dirty="0" smtClean="0"/>
              <a:t>    </a:t>
            </a:r>
            <a:r>
              <a:rPr lang="zh-CN" altLang="en-US" sz="2000" dirty="0" smtClean="0">
                <a:solidFill>
                  <a:schemeClr val="accent1"/>
                </a:solidFill>
                <a:latin typeface="华文楷体" panose="02010600040101010101" pitchFamily="2" charset="-122"/>
                <a:ea typeface="华文楷体" panose="02010600040101010101" pitchFamily="2" charset="-122"/>
              </a:rPr>
              <a:t>这个</a:t>
            </a:r>
            <a:r>
              <a:rPr lang="zh-CN" altLang="en-US" sz="2000" dirty="0">
                <a:solidFill>
                  <a:schemeClr val="accent1"/>
                </a:solidFill>
                <a:latin typeface="华文楷体" panose="02010600040101010101" pitchFamily="2" charset="-122"/>
                <a:ea typeface="华文楷体" panose="02010600040101010101" pitchFamily="2" charset="-122"/>
              </a:rPr>
              <a:t>周期目前看是 </a:t>
            </a:r>
            <a:r>
              <a:rPr lang="en-US" altLang="zh-CN" sz="2000" dirty="0">
                <a:solidFill>
                  <a:schemeClr val="accent1"/>
                </a:solidFill>
                <a:latin typeface="华文楷体" panose="02010600040101010101" pitchFamily="2" charset="-122"/>
                <a:ea typeface="华文楷体" panose="02010600040101010101" pitchFamily="2" charset="-122"/>
              </a:rPr>
              <a:t>7 </a:t>
            </a:r>
            <a:r>
              <a:rPr lang="zh-CN" altLang="en-US" sz="2000" dirty="0">
                <a:solidFill>
                  <a:schemeClr val="accent1"/>
                </a:solidFill>
                <a:latin typeface="华文楷体" panose="02010600040101010101" pitchFamily="2" charset="-122"/>
                <a:ea typeface="华文楷体" panose="02010600040101010101" pitchFamily="2" charset="-122"/>
              </a:rPr>
              <a:t>～ </a:t>
            </a:r>
            <a:r>
              <a:rPr lang="en-US" altLang="zh-CN" sz="2000" dirty="0">
                <a:solidFill>
                  <a:schemeClr val="accent1"/>
                </a:solidFill>
                <a:latin typeface="华文楷体" panose="02010600040101010101" pitchFamily="2" charset="-122"/>
                <a:ea typeface="华文楷体" panose="02010600040101010101" pitchFamily="2" charset="-122"/>
              </a:rPr>
              <a:t>8 </a:t>
            </a:r>
            <a:r>
              <a:rPr lang="zh-CN" altLang="en-US" sz="2000" dirty="0">
                <a:solidFill>
                  <a:schemeClr val="accent1"/>
                </a:solidFill>
                <a:latin typeface="华文楷体" panose="02010600040101010101" pitchFamily="2" charset="-122"/>
                <a:ea typeface="华文楷体" panose="02010600040101010101" pitchFamily="2" charset="-122"/>
              </a:rPr>
              <a:t>年左右 。 或许正如人有“</a:t>
            </a:r>
            <a:r>
              <a:rPr lang="zh-CN" altLang="en-US" sz="2000" dirty="0" smtClean="0">
                <a:solidFill>
                  <a:schemeClr val="accent1"/>
                </a:solidFill>
                <a:latin typeface="华文楷体" panose="02010600040101010101" pitchFamily="2" charset="-122"/>
                <a:ea typeface="华文楷体" panose="02010600040101010101" pitchFamily="2" charset="-122"/>
              </a:rPr>
              <a:t>七年</a:t>
            </a:r>
            <a:r>
              <a:rPr lang="zh-CN" altLang="en-US" sz="2000" dirty="0">
                <a:solidFill>
                  <a:schemeClr val="accent1"/>
                </a:solidFill>
                <a:latin typeface="华文楷体" panose="02010600040101010101" pitchFamily="2" charset="-122"/>
                <a:ea typeface="华文楷体" panose="02010600040101010101" pitchFamily="2" charset="-122"/>
              </a:rPr>
              <a:t>之痒”，技术也存在着七年这道坎，到了这道坎，要么自身突破迈过去，要么就被新的</a:t>
            </a:r>
            <a:r>
              <a:rPr lang="zh-CN" altLang="en-US" sz="2000" dirty="0" smtClean="0">
                <a:solidFill>
                  <a:schemeClr val="accent1"/>
                </a:solidFill>
                <a:latin typeface="华文楷体" panose="02010600040101010101" pitchFamily="2" charset="-122"/>
                <a:ea typeface="华文楷体" panose="02010600040101010101" pitchFamily="2" charset="-122"/>
              </a:rPr>
              <a:t>技术</a:t>
            </a:r>
            <a:r>
              <a:rPr lang="zh-CN" altLang="en-US" sz="2000" dirty="0">
                <a:solidFill>
                  <a:schemeClr val="accent1"/>
                </a:solidFill>
                <a:latin typeface="华文楷体" panose="02010600040101010101" pitchFamily="2" charset="-122"/>
                <a:ea typeface="华文楷体" panose="02010600040101010101" pitchFamily="2" charset="-122"/>
              </a:rPr>
              <a:t>所取代 </a:t>
            </a:r>
            <a:r>
              <a:rPr lang="zh-CN" altLang="en-US" sz="2000" dirty="0" smtClean="0">
                <a:solidFill>
                  <a:schemeClr val="accent1"/>
                </a:solidFill>
                <a:latin typeface="华文楷体" panose="02010600040101010101" pitchFamily="2" charset="-122"/>
                <a:ea typeface="华文楷体" panose="02010600040101010101" pitchFamily="2" charset="-122"/>
              </a:rPr>
              <a:t>。因此</a:t>
            </a:r>
            <a:r>
              <a:rPr lang="zh-CN" altLang="en-US" sz="2000" dirty="0">
                <a:solidFill>
                  <a:schemeClr val="accent1"/>
                </a:solidFill>
                <a:latin typeface="华文楷体" panose="02010600040101010101" pitchFamily="2" charset="-122"/>
                <a:ea typeface="华文楷体" panose="02010600040101010101" pitchFamily="2" charset="-122"/>
              </a:rPr>
              <a:t>，现在正是相关技术进行突破的好时机 。 </a:t>
            </a:r>
            <a:endParaRPr lang="en-US" altLang="zh-CN" sz="2000" dirty="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Ø"/>
            </a:pPr>
            <a:r>
              <a:rPr lang="zh-CN" altLang="en-US" sz="2800" dirty="0" smtClean="0">
                <a:solidFill>
                  <a:schemeClr val="accent1"/>
                </a:solidFill>
                <a:latin typeface="华文楷体" panose="02010600040101010101" pitchFamily="2" charset="-122"/>
                <a:ea typeface="华文楷体" panose="02010600040101010101" pitchFamily="2" charset="-122"/>
              </a:rPr>
              <a:t>最早出现的未必是先驱</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技术创新必须立足于需求，过早过晚都会错失良机 </a:t>
            </a:r>
            <a:endParaRPr lang="en-US" altLang="zh-CN" sz="2000" dirty="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Ø"/>
            </a:pPr>
            <a:r>
              <a:rPr lang="zh-CN" altLang="en-US" sz="2800" dirty="0">
                <a:solidFill>
                  <a:schemeClr val="accent1"/>
                </a:solidFill>
                <a:latin typeface="华文楷体" panose="02010600040101010101" pitchFamily="2" charset="-122"/>
                <a:ea typeface="华文楷体" panose="02010600040101010101" pitchFamily="2" charset="-122"/>
              </a:rPr>
              <a:t>事物的发展往往是延续的长期的</a:t>
            </a:r>
          </a:p>
        </p:txBody>
      </p:sp>
      <p:pic>
        <p:nvPicPr>
          <p:cNvPr id="4" name="图片 3"/>
          <p:cNvPicPr>
            <a:picLocks noChangeAspect="1"/>
          </p:cNvPicPr>
          <p:nvPr/>
        </p:nvPicPr>
        <p:blipFill>
          <a:blip r:embed="rId2"/>
          <a:stretch>
            <a:fillRect/>
          </a:stretch>
        </p:blipFill>
        <p:spPr>
          <a:xfrm>
            <a:off x="7489372" y="3316656"/>
            <a:ext cx="4281714" cy="2873634"/>
          </a:xfrm>
          <a:prstGeom prst="rect">
            <a:avLst/>
          </a:prstGeom>
          <a:ln>
            <a:noFill/>
          </a:ln>
          <a:effectLst>
            <a:softEdge rad="112500"/>
          </a:effectLst>
        </p:spPr>
      </p:pic>
      <p:sp>
        <p:nvSpPr>
          <p:cNvPr id="5" name="文本框 4"/>
          <p:cNvSpPr txBox="1"/>
          <p:nvPr/>
        </p:nvSpPr>
        <p:spPr>
          <a:xfrm>
            <a:off x="8793017" y="6190290"/>
            <a:ext cx="2801257" cy="461665"/>
          </a:xfrm>
          <a:prstGeom prst="rect">
            <a:avLst/>
          </a:prstGeom>
          <a:noFill/>
        </p:spPr>
        <p:txBody>
          <a:bodyPr wrap="square" rtlCol="0">
            <a:spAutoFit/>
          </a:bodyPr>
          <a:lstStyle/>
          <a:p>
            <a:r>
              <a:rPr lang="zh-CN" altLang="en-US" sz="2400" dirty="0" smtClean="0">
                <a:solidFill>
                  <a:schemeClr val="accent1"/>
                </a:solidFill>
                <a:latin typeface="华文楷体" panose="02010600040101010101" pitchFamily="2" charset="-122"/>
                <a:ea typeface="华文楷体" panose="02010600040101010101" pitchFamily="2" charset="-122"/>
              </a:rPr>
              <a:t>坚持还是放弃</a:t>
            </a:r>
            <a:endParaRPr lang="zh-CN" altLang="en-US" sz="24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74578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5714" y="540327"/>
            <a:ext cx="8104909" cy="461665"/>
          </a:xfrm>
          <a:prstGeom prst="rect">
            <a:avLst/>
          </a:prstGeom>
          <a:noFill/>
        </p:spPr>
        <p:txBody>
          <a:bodyPr wrap="square" rtlCol="0">
            <a:spAutoFit/>
          </a:bodyPr>
          <a:lstStyle/>
          <a:p>
            <a:r>
              <a:rPr lang="en-US" altLang="zh-CN" sz="2400" b="1" dirty="0" smtClean="0"/>
              <a:t>2.5 </a:t>
            </a:r>
            <a:r>
              <a:rPr lang="zh-CN" altLang="en-US" sz="2400" b="1" dirty="0" smtClean="0"/>
              <a:t>认识上的误区 </a:t>
            </a:r>
            <a:endParaRPr lang="zh-CN" altLang="en-US" sz="2400" b="1" dirty="0"/>
          </a:p>
        </p:txBody>
      </p:sp>
      <p:sp>
        <p:nvSpPr>
          <p:cNvPr id="6" name="文本框 5"/>
          <p:cNvSpPr txBox="1"/>
          <p:nvPr/>
        </p:nvSpPr>
        <p:spPr>
          <a:xfrm>
            <a:off x="1238811" y="1690323"/>
            <a:ext cx="11045372" cy="203132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dirty="0" smtClean="0">
                <a:solidFill>
                  <a:schemeClr val="accent1"/>
                </a:solidFill>
                <a:latin typeface="华文楷体" panose="02010600040101010101" pitchFamily="2" charset="-122"/>
                <a:ea typeface="华文楷体" panose="02010600040101010101" pitchFamily="2" charset="-122"/>
              </a:rPr>
              <a:t>区块链不等于比特币</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Ø"/>
            </a:pPr>
            <a:r>
              <a:rPr lang="zh-CN" altLang="en-US" sz="2800" dirty="0">
                <a:solidFill>
                  <a:schemeClr val="accent1"/>
                </a:solidFill>
                <a:latin typeface="华文楷体" panose="02010600040101010101" pitchFamily="2" charset="-122"/>
                <a:ea typeface="华文楷体" panose="02010600040101010101" pitchFamily="2" charset="-122"/>
              </a:rPr>
              <a:t>区</a:t>
            </a:r>
            <a:r>
              <a:rPr lang="zh-CN" altLang="en-US" sz="2800" dirty="0" smtClean="0">
                <a:solidFill>
                  <a:schemeClr val="accent1"/>
                </a:solidFill>
                <a:latin typeface="华文楷体" panose="02010600040101010101" pitchFamily="2" charset="-122"/>
                <a:ea typeface="华文楷体" panose="02010600040101010101" pitchFamily="2" charset="-122"/>
              </a:rPr>
              <a:t>块链不等于数据库</a:t>
            </a:r>
            <a:endParaRPr lang="en-US" altLang="zh-CN" sz="2800" dirty="0" smtClean="0">
              <a:solidFill>
                <a:schemeClr val="accent1"/>
              </a:solidFill>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Ø"/>
            </a:pPr>
            <a:r>
              <a:rPr lang="zh-CN" altLang="en-US" sz="2800" dirty="0">
                <a:solidFill>
                  <a:schemeClr val="accent1"/>
                </a:solidFill>
                <a:latin typeface="华文楷体" panose="02010600040101010101" pitchFamily="2" charset="-122"/>
                <a:ea typeface="华文楷体" panose="02010600040101010101" pitchFamily="2" charset="-122"/>
              </a:rPr>
              <a:t>区</a:t>
            </a:r>
            <a:r>
              <a:rPr lang="zh-CN" altLang="en-US" sz="2800" dirty="0" smtClean="0">
                <a:solidFill>
                  <a:schemeClr val="accent1"/>
                </a:solidFill>
                <a:latin typeface="华文楷体" panose="02010600040101010101" pitchFamily="2" charset="-122"/>
                <a:ea typeface="华文楷体" panose="02010600040101010101" pitchFamily="2" charset="-122"/>
              </a:rPr>
              <a:t>块链并非一门万能的颠覆性技术</a:t>
            </a:r>
            <a:endParaRPr lang="zh-CN" altLang="en-US" sz="2800"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15328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07556A92-4B81-4B3E-B889-6D0481690A53}"/>
              </a:ext>
            </a:extLst>
          </p:cNvPr>
          <p:cNvGrpSpPr/>
          <p:nvPr/>
        </p:nvGrpSpPr>
        <p:grpSpPr>
          <a:xfrm>
            <a:off x="5472496" y="1509782"/>
            <a:ext cx="5565918" cy="473143"/>
            <a:chOff x="5675695" y="2064196"/>
            <a:chExt cx="5565918" cy="473143"/>
          </a:xfrm>
        </p:grpSpPr>
        <p:sp>
          <p:nvSpPr>
            <p:cNvPr id="38" name="椭圆 37">
              <a:extLst>
                <a:ext uri="{FF2B5EF4-FFF2-40B4-BE49-F238E27FC236}">
                  <a16:creationId xmlns:a16="http://schemas.microsoft.com/office/drawing/2014/main" id="{8D564C66-F98C-4A23-B478-938D8567DFB8}"/>
                </a:ext>
              </a:extLst>
            </p:cNvPr>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9" name="文本框 38">
              <a:extLst>
                <a:ext uri="{FF2B5EF4-FFF2-40B4-BE49-F238E27FC236}">
                  <a16:creationId xmlns:a16="http://schemas.microsoft.com/office/drawing/2014/main" id="{FB9A2D60-992A-4FA5-A92E-C697E4978FCF}"/>
                </a:ext>
              </a:extLst>
            </p:cNvPr>
            <p:cNvSpPr txBox="1"/>
            <p:nvPr/>
          </p:nvSpPr>
          <p:spPr>
            <a:xfrm>
              <a:off x="6259195" y="2064196"/>
              <a:ext cx="4982418"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应用场景概览</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Freeform 5">
              <a:extLst>
                <a:ext uri="{FF2B5EF4-FFF2-40B4-BE49-F238E27FC236}">
                  <a16:creationId xmlns:a16="http://schemas.microsoft.com/office/drawing/2014/main" id="{7A9A525F-1BDB-4F03-946C-1BC9965FD408}"/>
                </a:ext>
              </a:extLst>
            </p:cNvPr>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6">
              <a:extLst>
                <a:ext uri="{FF2B5EF4-FFF2-40B4-BE49-F238E27FC236}">
                  <a16:creationId xmlns:a16="http://schemas.microsoft.com/office/drawing/2014/main" id="{DA4261E8-8C1D-4564-91BB-2464BD73C754}"/>
                </a:ext>
              </a:extLst>
            </p:cNvPr>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a:extLst>
                <a:ext uri="{FF2B5EF4-FFF2-40B4-BE49-F238E27FC236}">
                  <a16:creationId xmlns:a16="http://schemas.microsoft.com/office/drawing/2014/main" id="{C6D2AC12-ADB0-4D15-A66D-723967C64613}"/>
                </a:ext>
              </a:extLst>
            </p:cNvPr>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DA1F8DC4-F98F-4F59-A737-1BB79AEA9296}"/>
              </a:ext>
            </a:extLst>
          </p:cNvPr>
          <p:cNvGrpSpPr/>
          <p:nvPr/>
        </p:nvGrpSpPr>
        <p:grpSpPr>
          <a:xfrm>
            <a:off x="5472496" y="2159224"/>
            <a:ext cx="6381167" cy="473143"/>
            <a:chOff x="5675695" y="3167582"/>
            <a:chExt cx="6381167" cy="473143"/>
          </a:xfrm>
        </p:grpSpPr>
        <p:sp>
          <p:nvSpPr>
            <p:cNvPr id="44" name="椭圆 43">
              <a:extLst>
                <a:ext uri="{FF2B5EF4-FFF2-40B4-BE49-F238E27FC236}">
                  <a16:creationId xmlns:a16="http://schemas.microsoft.com/office/drawing/2014/main" id="{FC0E93E6-C8E4-4164-809A-E718E1314273}"/>
                </a:ext>
              </a:extLst>
            </p:cNvPr>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45" name="文本框 44">
              <a:extLst>
                <a:ext uri="{FF2B5EF4-FFF2-40B4-BE49-F238E27FC236}">
                  <a16:creationId xmlns:a16="http://schemas.microsoft.com/office/drawing/2014/main" id="{732640D5-E74F-4051-9061-A99DB8B04204}"/>
                </a:ext>
              </a:extLst>
            </p:cNvPr>
            <p:cNvSpPr txBox="1"/>
            <p:nvPr/>
          </p:nvSpPr>
          <p:spPr>
            <a:xfrm>
              <a:off x="6259195" y="3167582"/>
              <a:ext cx="579766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金融服务</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Freeform 5">
              <a:extLst>
                <a:ext uri="{FF2B5EF4-FFF2-40B4-BE49-F238E27FC236}">
                  <a16:creationId xmlns:a16="http://schemas.microsoft.com/office/drawing/2014/main" id="{F800FFDD-A396-45B3-A2F1-678D00A9FEA1}"/>
                </a:ext>
              </a:extLst>
            </p:cNvPr>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6">
              <a:extLst>
                <a:ext uri="{FF2B5EF4-FFF2-40B4-BE49-F238E27FC236}">
                  <a16:creationId xmlns:a16="http://schemas.microsoft.com/office/drawing/2014/main" id="{F62D87C9-95D1-4098-8E4F-F67298E00E92}"/>
                </a:ext>
              </a:extLst>
            </p:cNvPr>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7">
              <a:extLst>
                <a:ext uri="{FF2B5EF4-FFF2-40B4-BE49-F238E27FC236}">
                  <a16:creationId xmlns:a16="http://schemas.microsoft.com/office/drawing/2014/main" id="{AC08A759-28B7-4FCE-AF4A-F7D72911314D}"/>
                </a:ext>
              </a:extLst>
            </p:cNvPr>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847C3FA-0EB7-4D13-A765-7CC9A6342B92}"/>
              </a:ext>
            </a:extLst>
          </p:cNvPr>
          <p:cNvGrpSpPr/>
          <p:nvPr/>
        </p:nvGrpSpPr>
        <p:grpSpPr>
          <a:xfrm>
            <a:off x="5472496" y="2774660"/>
            <a:ext cx="6058027" cy="473143"/>
            <a:chOff x="5675695" y="4270968"/>
            <a:chExt cx="6058027" cy="473143"/>
          </a:xfrm>
        </p:grpSpPr>
        <p:sp>
          <p:nvSpPr>
            <p:cNvPr id="50" name="椭圆 49">
              <a:extLst>
                <a:ext uri="{FF2B5EF4-FFF2-40B4-BE49-F238E27FC236}">
                  <a16:creationId xmlns:a16="http://schemas.microsoft.com/office/drawing/2014/main" id="{181F8F89-5CCE-44A8-AEA4-C8032140D664}"/>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1" name="文本框 50">
              <a:extLst>
                <a:ext uri="{FF2B5EF4-FFF2-40B4-BE49-F238E27FC236}">
                  <a16:creationId xmlns:a16="http://schemas.microsoft.com/office/drawing/2014/main" id="{2566BE16-6C38-47E3-84AA-2C8E78C4C1FC}"/>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征</a:t>
              </a: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信和权属管理</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Freeform 5">
              <a:extLst>
                <a:ext uri="{FF2B5EF4-FFF2-40B4-BE49-F238E27FC236}">
                  <a16:creationId xmlns:a16="http://schemas.microsoft.com/office/drawing/2014/main" id="{0690A9EE-C704-436C-A68D-99AEDC1EBCF7}"/>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a:extLst>
                <a:ext uri="{FF2B5EF4-FFF2-40B4-BE49-F238E27FC236}">
                  <a16:creationId xmlns:a16="http://schemas.microsoft.com/office/drawing/2014/main" id="{17FC05E6-E126-48C7-8747-CB00A196588A}"/>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a:extLst>
                <a:ext uri="{FF2B5EF4-FFF2-40B4-BE49-F238E27FC236}">
                  <a16:creationId xmlns:a16="http://schemas.microsoft.com/office/drawing/2014/main" id="{6BD2B45B-44AF-447E-A838-E029D93D9102}"/>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5" name="组合 54">
            <a:extLst>
              <a:ext uri="{FF2B5EF4-FFF2-40B4-BE49-F238E27FC236}">
                <a16:creationId xmlns:a16="http://schemas.microsoft.com/office/drawing/2014/main" id="{51A59D4B-AAF6-4864-9D90-2BFE12FF14A4}"/>
              </a:ext>
            </a:extLst>
          </p:cNvPr>
          <p:cNvGrpSpPr/>
          <p:nvPr/>
        </p:nvGrpSpPr>
        <p:grpSpPr>
          <a:xfrm>
            <a:off x="5472496" y="3396179"/>
            <a:ext cx="6058027" cy="473143"/>
            <a:chOff x="5675695" y="4270968"/>
            <a:chExt cx="6058027" cy="473143"/>
          </a:xfrm>
        </p:grpSpPr>
        <p:sp>
          <p:nvSpPr>
            <p:cNvPr id="56" name="椭圆 55">
              <a:extLst>
                <a:ext uri="{FF2B5EF4-FFF2-40B4-BE49-F238E27FC236}">
                  <a16:creationId xmlns:a16="http://schemas.microsoft.com/office/drawing/2014/main" id="{A7A60875-7EEF-471D-9450-B93BA3F347E3}"/>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57" name="文本框 56">
              <a:extLst>
                <a:ext uri="{FF2B5EF4-FFF2-40B4-BE49-F238E27FC236}">
                  <a16:creationId xmlns:a16="http://schemas.microsoft.com/office/drawing/2014/main" id="{6EE7D43B-BF85-48B6-8F77-1E300D1E6431}"/>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资源共享</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5">
              <a:extLst>
                <a:ext uri="{FF2B5EF4-FFF2-40B4-BE49-F238E27FC236}">
                  <a16:creationId xmlns:a16="http://schemas.microsoft.com/office/drawing/2014/main" id="{364DFBBA-DB29-4B89-A6A8-B516EB5776FE}"/>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6">
              <a:extLst>
                <a:ext uri="{FF2B5EF4-FFF2-40B4-BE49-F238E27FC236}">
                  <a16:creationId xmlns:a16="http://schemas.microsoft.com/office/drawing/2014/main" id="{C04C6076-FC50-49B5-BA25-371A60B59EB6}"/>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7">
              <a:extLst>
                <a:ext uri="{FF2B5EF4-FFF2-40B4-BE49-F238E27FC236}">
                  <a16:creationId xmlns:a16="http://schemas.microsoft.com/office/drawing/2014/main" id="{5DC88472-9F62-427A-8FBE-D5BFB886EC0E}"/>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07556A92-4B81-4B3E-B889-6D0481690A53}"/>
              </a:ext>
            </a:extLst>
          </p:cNvPr>
          <p:cNvGrpSpPr/>
          <p:nvPr/>
        </p:nvGrpSpPr>
        <p:grpSpPr>
          <a:xfrm>
            <a:off x="5472491" y="3988704"/>
            <a:ext cx="5565918" cy="473143"/>
            <a:chOff x="5675695" y="2064196"/>
            <a:chExt cx="5565918" cy="473143"/>
          </a:xfrm>
        </p:grpSpPr>
        <p:sp>
          <p:nvSpPr>
            <p:cNvPr id="27" name="椭圆 26">
              <a:extLst>
                <a:ext uri="{FF2B5EF4-FFF2-40B4-BE49-F238E27FC236}">
                  <a16:creationId xmlns:a16="http://schemas.microsoft.com/office/drawing/2014/main" id="{8D564C66-F98C-4A23-B478-938D8567DFB8}"/>
                </a:ext>
              </a:extLst>
            </p:cNvPr>
            <p:cNvSpPr/>
            <p:nvPr/>
          </p:nvSpPr>
          <p:spPr bwMode="auto">
            <a:xfrm>
              <a:off x="5675695" y="2083305"/>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28" name="文本框 27">
              <a:extLst>
                <a:ext uri="{FF2B5EF4-FFF2-40B4-BE49-F238E27FC236}">
                  <a16:creationId xmlns:a16="http://schemas.microsoft.com/office/drawing/2014/main" id="{FB9A2D60-992A-4FA5-A92E-C697E4978FCF}"/>
                </a:ext>
              </a:extLst>
            </p:cNvPr>
            <p:cNvSpPr txBox="1"/>
            <p:nvPr/>
          </p:nvSpPr>
          <p:spPr>
            <a:xfrm>
              <a:off x="6259195" y="2064196"/>
              <a:ext cx="4982418"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贸易管理</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Freeform 5">
              <a:extLst>
                <a:ext uri="{FF2B5EF4-FFF2-40B4-BE49-F238E27FC236}">
                  <a16:creationId xmlns:a16="http://schemas.microsoft.com/office/drawing/2014/main" id="{7A9A525F-1BDB-4F03-946C-1BC9965FD408}"/>
                </a:ext>
              </a:extLst>
            </p:cNvPr>
            <p:cNvSpPr>
              <a:spLocks noEditPoints="1"/>
            </p:cNvSpPr>
            <p:nvPr/>
          </p:nvSpPr>
          <p:spPr bwMode="auto">
            <a:xfrm>
              <a:off x="5771115" y="2222862"/>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6">
              <a:extLst>
                <a:ext uri="{FF2B5EF4-FFF2-40B4-BE49-F238E27FC236}">
                  <a16:creationId xmlns:a16="http://schemas.microsoft.com/office/drawing/2014/main" id="{DA4261E8-8C1D-4564-91BB-2464BD73C754}"/>
                </a:ext>
              </a:extLst>
            </p:cNvPr>
            <p:cNvSpPr>
              <a:spLocks noEditPoints="1"/>
            </p:cNvSpPr>
            <p:nvPr/>
          </p:nvSpPr>
          <p:spPr bwMode="auto">
            <a:xfrm>
              <a:off x="5897172" y="2302015"/>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C6D2AC12-ADB0-4D15-A66D-723967C64613}"/>
                </a:ext>
              </a:extLst>
            </p:cNvPr>
            <p:cNvSpPr>
              <a:spLocks noEditPoints="1"/>
            </p:cNvSpPr>
            <p:nvPr/>
          </p:nvSpPr>
          <p:spPr bwMode="auto">
            <a:xfrm>
              <a:off x="5771115" y="2192158"/>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DA1F8DC4-F98F-4F59-A737-1BB79AEA9296}"/>
              </a:ext>
            </a:extLst>
          </p:cNvPr>
          <p:cNvGrpSpPr/>
          <p:nvPr/>
        </p:nvGrpSpPr>
        <p:grpSpPr>
          <a:xfrm>
            <a:off x="5472491" y="4575321"/>
            <a:ext cx="6381167" cy="473143"/>
            <a:chOff x="5675695" y="3167582"/>
            <a:chExt cx="6381167" cy="473143"/>
          </a:xfrm>
        </p:grpSpPr>
        <p:sp>
          <p:nvSpPr>
            <p:cNvPr id="33" name="椭圆 32">
              <a:extLst>
                <a:ext uri="{FF2B5EF4-FFF2-40B4-BE49-F238E27FC236}">
                  <a16:creationId xmlns:a16="http://schemas.microsoft.com/office/drawing/2014/main" id="{FC0E93E6-C8E4-4164-809A-E718E1314273}"/>
                </a:ext>
              </a:extLst>
            </p:cNvPr>
            <p:cNvSpPr/>
            <p:nvPr/>
          </p:nvSpPr>
          <p:spPr bwMode="auto">
            <a:xfrm>
              <a:off x="5675695" y="3186691"/>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34" name="文本框 33">
              <a:extLst>
                <a:ext uri="{FF2B5EF4-FFF2-40B4-BE49-F238E27FC236}">
                  <a16:creationId xmlns:a16="http://schemas.microsoft.com/office/drawing/2014/main" id="{732640D5-E74F-4051-9061-A99DB8B04204}"/>
                </a:ext>
              </a:extLst>
            </p:cNvPr>
            <p:cNvSpPr txBox="1"/>
            <p:nvPr/>
          </p:nvSpPr>
          <p:spPr>
            <a:xfrm>
              <a:off x="6259195" y="3167582"/>
              <a:ext cx="579766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物联网</a:t>
              </a:r>
            </a:p>
          </p:txBody>
        </p:sp>
        <p:sp>
          <p:nvSpPr>
            <p:cNvPr id="35" name="Freeform 5">
              <a:extLst>
                <a:ext uri="{FF2B5EF4-FFF2-40B4-BE49-F238E27FC236}">
                  <a16:creationId xmlns:a16="http://schemas.microsoft.com/office/drawing/2014/main" id="{F800FFDD-A396-45B3-A2F1-678D00A9FEA1}"/>
                </a:ext>
              </a:extLst>
            </p:cNvPr>
            <p:cNvSpPr>
              <a:spLocks noEditPoints="1"/>
            </p:cNvSpPr>
            <p:nvPr/>
          </p:nvSpPr>
          <p:spPr bwMode="auto">
            <a:xfrm>
              <a:off x="5751980" y="3326697"/>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
              <a:extLst>
                <a:ext uri="{FF2B5EF4-FFF2-40B4-BE49-F238E27FC236}">
                  <a16:creationId xmlns:a16="http://schemas.microsoft.com/office/drawing/2014/main" id="{F62D87C9-95D1-4098-8E4F-F67298E00E92}"/>
                </a:ext>
              </a:extLst>
            </p:cNvPr>
            <p:cNvSpPr>
              <a:spLocks noEditPoints="1"/>
            </p:cNvSpPr>
            <p:nvPr/>
          </p:nvSpPr>
          <p:spPr bwMode="auto">
            <a:xfrm>
              <a:off x="5878037" y="3405850"/>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7">
              <a:extLst>
                <a:ext uri="{FF2B5EF4-FFF2-40B4-BE49-F238E27FC236}">
                  <a16:creationId xmlns:a16="http://schemas.microsoft.com/office/drawing/2014/main" id="{AC08A759-28B7-4FCE-AF4A-F7D72911314D}"/>
                </a:ext>
              </a:extLst>
            </p:cNvPr>
            <p:cNvSpPr>
              <a:spLocks noEditPoints="1"/>
            </p:cNvSpPr>
            <p:nvPr/>
          </p:nvSpPr>
          <p:spPr bwMode="auto">
            <a:xfrm>
              <a:off x="5751980" y="3295993"/>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C847C3FA-0EB7-4D13-A765-7CC9A6342B92}"/>
              </a:ext>
            </a:extLst>
          </p:cNvPr>
          <p:cNvGrpSpPr/>
          <p:nvPr/>
        </p:nvGrpSpPr>
        <p:grpSpPr>
          <a:xfrm>
            <a:off x="5472491" y="5267542"/>
            <a:ext cx="6058027" cy="473143"/>
            <a:chOff x="5675695" y="4270968"/>
            <a:chExt cx="6058027" cy="473143"/>
          </a:xfrm>
        </p:grpSpPr>
        <p:sp>
          <p:nvSpPr>
            <p:cNvPr id="63" name="椭圆 62">
              <a:extLst>
                <a:ext uri="{FF2B5EF4-FFF2-40B4-BE49-F238E27FC236}">
                  <a16:creationId xmlns:a16="http://schemas.microsoft.com/office/drawing/2014/main" id="{181F8F89-5CCE-44A8-AEA4-C8032140D664}"/>
                </a:ext>
              </a:extLst>
            </p:cNvPr>
            <p:cNvSpPr/>
            <p:nvPr/>
          </p:nvSpPr>
          <p:spPr bwMode="auto">
            <a:xfrm>
              <a:off x="5675695" y="4290077"/>
              <a:ext cx="434926" cy="434926"/>
            </a:xfrm>
            <a:prstGeom prst="ellipse">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64" name="文本框 63">
              <a:extLst>
                <a:ext uri="{FF2B5EF4-FFF2-40B4-BE49-F238E27FC236}">
                  <a16:creationId xmlns:a16="http://schemas.microsoft.com/office/drawing/2014/main" id="{2566BE16-6C38-47E3-84AA-2C8E78C4C1FC}"/>
                </a:ext>
              </a:extLst>
            </p:cNvPr>
            <p:cNvSpPr txBox="1"/>
            <p:nvPr/>
          </p:nvSpPr>
          <p:spPr>
            <a:xfrm>
              <a:off x="6259195" y="4270968"/>
              <a:ext cx="5474527" cy="473143"/>
            </a:xfrm>
            <a:prstGeom prst="rect">
              <a:avLst/>
            </a:prstGeom>
            <a:noFill/>
          </p:spPr>
          <p:txBody>
            <a:bodyPr wrap="square" rtlCol="0">
              <a:spAutoFit/>
            </a:bodyPr>
            <a:lstStyle/>
            <a:p>
              <a:pPr>
                <a:lnSpc>
                  <a:spcPts val="3200"/>
                </a:lnSpc>
                <a:spcBef>
                  <a:spcPts val="600"/>
                </a:spcBef>
                <a:spcAft>
                  <a:spcPts val="120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其他场景</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Freeform 5">
              <a:extLst>
                <a:ext uri="{FF2B5EF4-FFF2-40B4-BE49-F238E27FC236}">
                  <a16:creationId xmlns:a16="http://schemas.microsoft.com/office/drawing/2014/main" id="{0690A9EE-C704-436C-A68D-99AEDC1EBCF7}"/>
                </a:ext>
              </a:extLst>
            </p:cNvPr>
            <p:cNvSpPr>
              <a:spLocks noEditPoints="1"/>
            </p:cNvSpPr>
            <p:nvPr/>
          </p:nvSpPr>
          <p:spPr bwMode="auto">
            <a:xfrm>
              <a:off x="5767556" y="4429634"/>
              <a:ext cx="103068" cy="66963"/>
            </a:xfrm>
            <a:custGeom>
              <a:avLst/>
              <a:gdLst>
                <a:gd name="T0" fmla="*/ 850 w 1196"/>
                <a:gd name="T1" fmla="*/ 777 h 777"/>
                <a:gd name="T2" fmla="*/ 812 w 1196"/>
                <a:gd name="T3" fmla="*/ 762 h 777"/>
                <a:gd name="T4" fmla="*/ 714 w 1196"/>
                <a:gd name="T5" fmla="*/ 677 h 777"/>
                <a:gd name="T6" fmla="*/ 443 w 1196"/>
                <a:gd name="T7" fmla="*/ 537 h 777"/>
                <a:gd name="T8" fmla="*/ 55 w 1196"/>
                <a:gd name="T9" fmla="*/ 537 h 777"/>
                <a:gd name="T10" fmla="*/ 0 w 1196"/>
                <a:gd name="T11" fmla="*/ 481 h 777"/>
                <a:gd name="T12" fmla="*/ 0 w 1196"/>
                <a:gd name="T13" fmla="*/ 55 h 777"/>
                <a:gd name="T14" fmla="*/ 55 w 1196"/>
                <a:gd name="T15" fmla="*/ 0 h 777"/>
                <a:gd name="T16" fmla="*/ 438 w 1196"/>
                <a:gd name="T17" fmla="*/ 0 h 777"/>
                <a:gd name="T18" fmla="*/ 919 w 1196"/>
                <a:gd name="T19" fmla="*/ 163 h 777"/>
                <a:gd name="T20" fmla="*/ 1177 w 1196"/>
                <a:gd name="T21" fmla="*/ 371 h 777"/>
                <a:gd name="T22" fmla="*/ 1195 w 1196"/>
                <a:gd name="T23" fmla="*/ 410 h 777"/>
                <a:gd name="T24" fmla="*/ 1180 w 1196"/>
                <a:gd name="T25" fmla="*/ 450 h 777"/>
                <a:gd name="T26" fmla="*/ 1021 w 1196"/>
                <a:gd name="T27" fmla="*/ 619 h 777"/>
                <a:gd name="T28" fmla="*/ 890 w 1196"/>
                <a:gd name="T29" fmla="*/ 760 h 777"/>
                <a:gd name="T30" fmla="*/ 850 w 1196"/>
                <a:gd name="T31" fmla="*/ 777 h 777"/>
                <a:gd name="T32" fmla="*/ 850 w 1196"/>
                <a:gd name="T33" fmla="*/ 777 h 777"/>
                <a:gd name="T34" fmla="*/ 850 w 1196"/>
                <a:gd name="T35"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6" h="777">
                  <a:moveTo>
                    <a:pt x="850" y="777"/>
                  </a:moveTo>
                  <a:cubicBezTo>
                    <a:pt x="836" y="777"/>
                    <a:pt x="822" y="772"/>
                    <a:pt x="812" y="762"/>
                  </a:cubicBezTo>
                  <a:cubicBezTo>
                    <a:pt x="775" y="728"/>
                    <a:pt x="743" y="700"/>
                    <a:pt x="714" y="677"/>
                  </a:cubicBezTo>
                  <a:cubicBezTo>
                    <a:pt x="588" y="573"/>
                    <a:pt x="491" y="537"/>
                    <a:pt x="443" y="537"/>
                  </a:cubicBezTo>
                  <a:cubicBezTo>
                    <a:pt x="55" y="537"/>
                    <a:pt x="55" y="537"/>
                    <a:pt x="55" y="537"/>
                  </a:cubicBezTo>
                  <a:cubicBezTo>
                    <a:pt x="25" y="537"/>
                    <a:pt x="0" y="512"/>
                    <a:pt x="0" y="481"/>
                  </a:cubicBezTo>
                  <a:cubicBezTo>
                    <a:pt x="0" y="55"/>
                    <a:pt x="0" y="55"/>
                    <a:pt x="0" y="55"/>
                  </a:cubicBezTo>
                  <a:cubicBezTo>
                    <a:pt x="0" y="25"/>
                    <a:pt x="25" y="0"/>
                    <a:pt x="55" y="0"/>
                  </a:cubicBezTo>
                  <a:cubicBezTo>
                    <a:pt x="438" y="0"/>
                    <a:pt x="438" y="0"/>
                    <a:pt x="438" y="0"/>
                  </a:cubicBezTo>
                  <a:cubicBezTo>
                    <a:pt x="597" y="1"/>
                    <a:pt x="754" y="53"/>
                    <a:pt x="919" y="163"/>
                  </a:cubicBezTo>
                  <a:cubicBezTo>
                    <a:pt x="1001" y="217"/>
                    <a:pt x="1084" y="283"/>
                    <a:pt x="1177" y="371"/>
                  </a:cubicBezTo>
                  <a:cubicBezTo>
                    <a:pt x="1188" y="381"/>
                    <a:pt x="1195" y="395"/>
                    <a:pt x="1195" y="410"/>
                  </a:cubicBezTo>
                  <a:cubicBezTo>
                    <a:pt x="1196" y="425"/>
                    <a:pt x="1190" y="439"/>
                    <a:pt x="1180" y="450"/>
                  </a:cubicBezTo>
                  <a:cubicBezTo>
                    <a:pt x="1126" y="506"/>
                    <a:pt x="1073" y="563"/>
                    <a:pt x="1021" y="619"/>
                  </a:cubicBezTo>
                  <a:cubicBezTo>
                    <a:pt x="976" y="668"/>
                    <a:pt x="932" y="714"/>
                    <a:pt x="890" y="760"/>
                  </a:cubicBezTo>
                  <a:cubicBezTo>
                    <a:pt x="879" y="771"/>
                    <a:pt x="864" y="777"/>
                    <a:pt x="850" y="777"/>
                  </a:cubicBezTo>
                  <a:close/>
                  <a:moveTo>
                    <a:pt x="850" y="777"/>
                  </a:moveTo>
                  <a:cubicBezTo>
                    <a:pt x="850" y="777"/>
                    <a:pt x="850" y="777"/>
                    <a:pt x="850" y="77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
              <a:extLst>
                <a:ext uri="{FF2B5EF4-FFF2-40B4-BE49-F238E27FC236}">
                  <a16:creationId xmlns:a16="http://schemas.microsoft.com/office/drawing/2014/main" id="{17FC05E6-E126-48C7-8747-CB00A196588A}"/>
                </a:ext>
              </a:extLst>
            </p:cNvPr>
            <p:cNvSpPr>
              <a:spLocks noEditPoints="1"/>
            </p:cNvSpPr>
            <p:nvPr/>
          </p:nvSpPr>
          <p:spPr bwMode="auto">
            <a:xfrm>
              <a:off x="5893613" y="4508787"/>
              <a:ext cx="156299" cy="106462"/>
            </a:xfrm>
            <a:custGeom>
              <a:avLst/>
              <a:gdLst>
                <a:gd name="T0" fmla="*/ 1093 w 1813"/>
                <a:gd name="T1" fmla="*/ 1235 h 1235"/>
                <a:gd name="T2" fmla="*/ 1070 w 1813"/>
                <a:gd name="T3" fmla="*/ 1229 h 1235"/>
                <a:gd name="T4" fmla="*/ 1038 w 1813"/>
                <a:gd name="T5" fmla="*/ 1179 h 1235"/>
                <a:gd name="T6" fmla="*/ 1038 w 1813"/>
                <a:gd name="T7" fmla="*/ 898 h 1235"/>
                <a:gd name="T8" fmla="*/ 763 w 1813"/>
                <a:gd name="T9" fmla="*/ 898 h 1235"/>
                <a:gd name="T10" fmla="*/ 278 w 1813"/>
                <a:gd name="T11" fmla="*/ 736 h 1235"/>
                <a:gd name="T12" fmla="*/ 19 w 1813"/>
                <a:gd name="T13" fmla="*/ 530 h 1235"/>
                <a:gd name="T14" fmla="*/ 1 w 1813"/>
                <a:gd name="T15" fmla="*/ 490 h 1235"/>
                <a:gd name="T16" fmla="*/ 16 w 1813"/>
                <a:gd name="T17" fmla="*/ 450 h 1235"/>
                <a:gd name="T18" fmla="*/ 185 w 1813"/>
                <a:gd name="T19" fmla="*/ 271 h 1235"/>
                <a:gd name="T20" fmla="*/ 306 w 1813"/>
                <a:gd name="T21" fmla="*/ 140 h 1235"/>
                <a:gd name="T22" fmla="*/ 385 w 1813"/>
                <a:gd name="T23" fmla="*/ 138 h 1235"/>
                <a:gd name="T24" fmla="*/ 479 w 1813"/>
                <a:gd name="T25" fmla="*/ 220 h 1235"/>
                <a:gd name="T26" fmla="*/ 759 w 1813"/>
                <a:gd name="T27" fmla="*/ 361 h 1235"/>
                <a:gd name="T28" fmla="*/ 1038 w 1813"/>
                <a:gd name="T29" fmla="*/ 361 h 1235"/>
                <a:gd name="T30" fmla="*/ 1038 w 1813"/>
                <a:gd name="T31" fmla="*/ 60 h 1235"/>
                <a:gd name="T32" fmla="*/ 1070 w 1813"/>
                <a:gd name="T33" fmla="*/ 9 h 1235"/>
                <a:gd name="T34" fmla="*/ 1130 w 1813"/>
                <a:gd name="T35" fmla="*/ 17 h 1235"/>
                <a:gd name="T36" fmla="*/ 1793 w 1813"/>
                <a:gd name="T37" fmla="*/ 578 h 1235"/>
                <a:gd name="T38" fmla="*/ 1813 w 1813"/>
                <a:gd name="T39" fmla="*/ 620 h 1235"/>
                <a:gd name="T40" fmla="*/ 1793 w 1813"/>
                <a:gd name="T41" fmla="*/ 663 h 1235"/>
                <a:gd name="T42" fmla="*/ 1130 w 1813"/>
                <a:gd name="T43" fmla="*/ 1221 h 1235"/>
                <a:gd name="T44" fmla="*/ 1093 w 1813"/>
                <a:gd name="T45" fmla="*/ 1235 h 1235"/>
                <a:gd name="T46" fmla="*/ 1093 w 1813"/>
                <a:gd name="T47" fmla="*/ 1235 h 1235"/>
                <a:gd name="T48" fmla="*/ 1093 w 1813"/>
                <a:gd name="T49" fmla="*/ 123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3" h="1235">
                  <a:moveTo>
                    <a:pt x="1093" y="1235"/>
                  </a:moveTo>
                  <a:cubicBezTo>
                    <a:pt x="1085" y="1235"/>
                    <a:pt x="1078" y="1233"/>
                    <a:pt x="1070" y="1229"/>
                  </a:cubicBezTo>
                  <a:cubicBezTo>
                    <a:pt x="1051" y="1220"/>
                    <a:pt x="1038" y="1201"/>
                    <a:pt x="1038" y="1179"/>
                  </a:cubicBezTo>
                  <a:cubicBezTo>
                    <a:pt x="1038" y="898"/>
                    <a:pt x="1038" y="898"/>
                    <a:pt x="1038" y="898"/>
                  </a:cubicBezTo>
                  <a:cubicBezTo>
                    <a:pt x="763" y="898"/>
                    <a:pt x="763" y="898"/>
                    <a:pt x="763" y="898"/>
                  </a:cubicBezTo>
                  <a:cubicBezTo>
                    <a:pt x="604" y="897"/>
                    <a:pt x="444" y="845"/>
                    <a:pt x="278" y="736"/>
                  </a:cubicBezTo>
                  <a:cubicBezTo>
                    <a:pt x="195" y="682"/>
                    <a:pt x="113" y="617"/>
                    <a:pt x="19" y="530"/>
                  </a:cubicBezTo>
                  <a:cubicBezTo>
                    <a:pt x="7" y="520"/>
                    <a:pt x="1" y="505"/>
                    <a:pt x="1" y="490"/>
                  </a:cubicBezTo>
                  <a:cubicBezTo>
                    <a:pt x="0" y="475"/>
                    <a:pt x="6" y="461"/>
                    <a:pt x="16" y="450"/>
                  </a:cubicBezTo>
                  <a:cubicBezTo>
                    <a:pt x="74" y="390"/>
                    <a:pt x="130" y="330"/>
                    <a:pt x="185" y="271"/>
                  </a:cubicBezTo>
                  <a:cubicBezTo>
                    <a:pt x="227" y="226"/>
                    <a:pt x="267" y="182"/>
                    <a:pt x="306" y="140"/>
                  </a:cubicBezTo>
                  <a:cubicBezTo>
                    <a:pt x="327" y="119"/>
                    <a:pt x="362" y="117"/>
                    <a:pt x="385" y="138"/>
                  </a:cubicBezTo>
                  <a:cubicBezTo>
                    <a:pt x="420" y="171"/>
                    <a:pt x="451" y="197"/>
                    <a:pt x="479" y="220"/>
                  </a:cubicBezTo>
                  <a:cubicBezTo>
                    <a:pt x="588" y="309"/>
                    <a:pt x="693" y="361"/>
                    <a:pt x="759" y="361"/>
                  </a:cubicBezTo>
                  <a:cubicBezTo>
                    <a:pt x="1038" y="361"/>
                    <a:pt x="1038" y="361"/>
                    <a:pt x="1038" y="361"/>
                  </a:cubicBezTo>
                  <a:cubicBezTo>
                    <a:pt x="1038" y="60"/>
                    <a:pt x="1038" y="60"/>
                    <a:pt x="1038" y="60"/>
                  </a:cubicBezTo>
                  <a:cubicBezTo>
                    <a:pt x="1038" y="38"/>
                    <a:pt x="1051" y="18"/>
                    <a:pt x="1070" y="9"/>
                  </a:cubicBezTo>
                  <a:cubicBezTo>
                    <a:pt x="1090" y="0"/>
                    <a:pt x="1113" y="3"/>
                    <a:pt x="1130" y="17"/>
                  </a:cubicBezTo>
                  <a:cubicBezTo>
                    <a:pt x="1793" y="578"/>
                    <a:pt x="1793" y="578"/>
                    <a:pt x="1793" y="578"/>
                  </a:cubicBezTo>
                  <a:cubicBezTo>
                    <a:pt x="1806" y="588"/>
                    <a:pt x="1813" y="604"/>
                    <a:pt x="1813" y="620"/>
                  </a:cubicBezTo>
                  <a:cubicBezTo>
                    <a:pt x="1813" y="636"/>
                    <a:pt x="1806" y="652"/>
                    <a:pt x="1793" y="663"/>
                  </a:cubicBezTo>
                  <a:cubicBezTo>
                    <a:pt x="1130" y="1221"/>
                    <a:pt x="1130" y="1221"/>
                    <a:pt x="1130" y="1221"/>
                  </a:cubicBezTo>
                  <a:cubicBezTo>
                    <a:pt x="1119" y="1230"/>
                    <a:pt x="1106" y="1235"/>
                    <a:pt x="1093" y="1235"/>
                  </a:cubicBezTo>
                  <a:close/>
                  <a:moveTo>
                    <a:pt x="1093" y="1235"/>
                  </a:moveTo>
                  <a:cubicBezTo>
                    <a:pt x="1093" y="1235"/>
                    <a:pt x="1093" y="1235"/>
                    <a:pt x="1093" y="12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7">
              <a:extLst>
                <a:ext uri="{FF2B5EF4-FFF2-40B4-BE49-F238E27FC236}">
                  <a16:creationId xmlns:a16="http://schemas.microsoft.com/office/drawing/2014/main" id="{6BD2B45B-44AF-447E-A838-E029D93D9102}"/>
                </a:ext>
              </a:extLst>
            </p:cNvPr>
            <p:cNvSpPr>
              <a:spLocks noEditPoints="1"/>
            </p:cNvSpPr>
            <p:nvPr/>
          </p:nvSpPr>
          <p:spPr bwMode="auto">
            <a:xfrm>
              <a:off x="5767556" y="4398930"/>
              <a:ext cx="282356" cy="187312"/>
            </a:xfrm>
            <a:custGeom>
              <a:avLst/>
              <a:gdLst>
                <a:gd name="T0" fmla="*/ 432 w 3276"/>
                <a:gd name="T1" fmla="*/ 2174 h 2174"/>
                <a:gd name="T2" fmla="*/ 55 w 3276"/>
                <a:gd name="T3" fmla="*/ 2174 h 2174"/>
                <a:gd name="T4" fmla="*/ 0 w 3276"/>
                <a:gd name="T5" fmla="*/ 2118 h 2174"/>
                <a:gd name="T6" fmla="*/ 0 w 3276"/>
                <a:gd name="T7" fmla="*/ 1693 h 2174"/>
                <a:gd name="T8" fmla="*/ 55 w 3276"/>
                <a:gd name="T9" fmla="*/ 1637 h 2174"/>
                <a:gd name="T10" fmla="*/ 432 w 3276"/>
                <a:gd name="T11" fmla="*/ 1637 h 2174"/>
                <a:gd name="T12" fmla="*/ 625 w 3276"/>
                <a:gd name="T13" fmla="*/ 1562 h 2174"/>
                <a:gd name="T14" fmla="*/ 917 w 3276"/>
                <a:gd name="T15" fmla="*/ 1311 h 2174"/>
                <a:gd name="T16" fmla="*/ 1136 w 3276"/>
                <a:gd name="T17" fmla="*/ 1081 h 2174"/>
                <a:gd name="T18" fmla="*/ 1607 w 3276"/>
                <a:gd name="T19" fmla="*/ 617 h 2174"/>
                <a:gd name="T20" fmla="*/ 2219 w 3276"/>
                <a:gd name="T21" fmla="*/ 356 h 2174"/>
                <a:gd name="T22" fmla="*/ 2501 w 3276"/>
                <a:gd name="T23" fmla="*/ 356 h 2174"/>
                <a:gd name="T24" fmla="*/ 2501 w 3276"/>
                <a:gd name="T25" fmla="*/ 60 h 2174"/>
                <a:gd name="T26" fmla="*/ 2533 w 3276"/>
                <a:gd name="T27" fmla="*/ 9 h 2174"/>
                <a:gd name="T28" fmla="*/ 2593 w 3276"/>
                <a:gd name="T29" fmla="*/ 17 h 2174"/>
                <a:gd name="T30" fmla="*/ 3256 w 3276"/>
                <a:gd name="T31" fmla="*/ 578 h 2174"/>
                <a:gd name="T32" fmla="*/ 3276 w 3276"/>
                <a:gd name="T33" fmla="*/ 621 h 2174"/>
                <a:gd name="T34" fmla="*/ 3256 w 3276"/>
                <a:gd name="T35" fmla="*/ 663 h 2174"/>
                <a:gd name="T36" fmla="*/ 2593 w 3276"/>
                <a:gd name="T37" fmla="*/ 1222 h 2174"/>
                <a:gd name="T38" fmla="*/ 2533 w 3276"/>
                <a:gd name="T39" fmla="*/ 1230 h 2174"/>
                <a:gd name="T40" fmla="*/ 2501 w 3276"/>
                <a:gd name="T41" fmla="*/ 1179 h 2174"/>
                <a:gd name="T42" fmla="*/ 2501 w 3276"/>
                <a:gd name="T43" fmla="*/ 893 h 2174"/>
                <a:gd name="T44" fmla="*/ 2220 w 3276"/>
                <a:gd name="T45" fmla="*/ 893 h 2174"/>
                <a:gd name="T46" fmla="*/ 2034 w 3276"/>
                <a:gd name="T47" fmla="*/ 967 h 2174"/>
                <a:gd name="T48" fmla="*/ 1744 w 3276"/>
                <a:gd name="T49" fmla="*/ 1218 h 2174"/>
                <a:gd name="T50" fmla="*/ 1533 w 3276"/>
                <a:gd name="T51" fmla="*/ 1441 h 2174"/>
                <a:gd name="T52" fmla="*/ 1052 w 3276"/>
                <a:gd name="T53" fmla="*/ 1914 h 2174"/>
                <a:gd name="T54" fmla="*/ 432 w 3276"/>
                <a:gd name="T55" fmla="*/ 2174 h 2174"/>
                <a:gd name="T56" fmla="*/ 432 w 3276"/>
                <a:gd name="T57" fmla="*/ 2174 h 2174"/>
                <a:gd name="T58" fmla="*/ 432 w 3276"/>
                <a:gd name="T59" fmla="*/ 2174 h 2174"/>
                <a:gd name="T60" fmla="*/ 432 w 3276"/>
                <a:gd name="T61" fmla="*/ 2174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76" h="2174">
                  <a:moveTo>
                    <a:pt x="432" y="2174"/>
                  </a:moveTo>
                  <a:cubicBezTo>
                    <a:pt x="55" y="2174"/>
                    <a:pt x="55" y="2174"/>
                    <a:pt x="55" y="2174"/>
                  </a:cubicBezTo>
                  <a:cubicBezTo>
                    <a:pt x="25" y="2174"/>
                    <a:pt x="0" y="2149"/>
                    <a:pt x="0" y="2118"/>
                  </a:cubicBezTo>
                  <a:cubicBezTo>
                    <a:pt x="0" y="1693"/>
                    <a:pt x="0" y="1693"/>
                    <a:pt x="0" y="1693"/>
                  </a:cubicBezTo>
                  <a:cubicBezTo>
                    <a:pt x="0" y="1662"/>
                    <a:pt x="25" y="1637"/>
                    <a:pt x="55" y="1637"/>
                  </a:cubicBezTo>
                  <a:cubicBezTo>
                    <a:pt x="432" y="1637"/>
                    <a:pt x="432" y="1637"/>
                    <a:pt x="432" y="1637"/>
                  </a:cubicBezTo>
                  <a:cubicBezTo>
                    <a:pt x="483" y="1637"/>
                    <a:pt x="551" y="1611"/>
                    <a:pt x="625" y="1562"/>
                  </a:cubicBezTo>
                  <a:cubicBezTo>
                    <a:pt x="705" y="1510"/>
                    <a:pt x="804" y="1426"/>
                    <a:pt x="917" y="1311"/>
                  </a:cubicBezTo>
                  <a:cubicBezTo>
                    <a:pt x="989" y="1240"/>
                    <a:pt x="1060" y="1162"/>
                    <a:pt x="1136" y="1081"/>
                  </a:cubicBezTo>
                  <a:cubicBezTo>
                    <a:pt x="1285" y="920"/>
                    <a:pt x="1439" y="753"/>
                    <a:pt x="1607" y="617"/>
                  </a:cubicBezTo>
                  <a:cubicBezTo>
                    <a:pt x="1755" y="497"/>
                    <a:pt x="1960" y="359"/>
                    <a:pt x="2219" y="356"/>
                  </a:cubicBezTo>
                  <a:cubicBezTo>
                    <a:pt x="2501" y="356"/>
                    <a:pt x="2501" y="356"/>
                    <a:pt x="2501" y="356"/>
                  </a:cubicBezTo>
                  <a:cubicBezTo>
                    <a:pt x="2501" y="60"/>
                    <a:pt x="2501" y="60"/>
                    <a:pt x="2501" y="60"/>
                  </a:cubicBezTo>
                  <a:cubicBezTo>
                    <a:pt x="2501" y="38"/>
                    <a:pt x="2514" y="18"/>
                    <a:pt x="2533" y="9"/>
                  </a:cubicBezTo>
                  <a:cubicBezTo>
                    <a:pt x="2553" y="0"/>
                    <a:pt x="2576" y="3"/>
                    <a:pt x="2593" y="17"/>
                  </a:cubicBezTo>
                  <a:cubicBezTo>
                    <a:pt x="3256" y="578"/>
                    <a:pt x="3256" y="578"/>
                    <a:pt x="3256" y="578"/>
                  </a:cubicBezTo>
                  <a:cubicBezTo>
                    <a:pt x="3269" y="588"/>
                    <a:pt x="3276" y="604"/>
                    <a:pt x="3276" y="621"/>
                  </a:cubicBezTo>
                  <a:cubicBezTo>
                    <a:pt x="3276" y="637"/>
                    <a:pt x="3269" y="652"/>
                    <a:pt x="3256" y="663"/>
                  </a:cubicBezTo>
                  <a:cubicBezTo>
                    <a:pt x="2593" y="1222"/>
                    <a:pt x="2593" y="1222"/>
                    <a:pt x="2593" y="1222"/>
                  </a:cubicBezTo>
                  <a:cubicBezTo>
                    <a:pt x="2576" y="1235"/>
                    <a:pt x="2553" y="1239"/>
                    <a:pt x="2533" y="1230"/>
                  </a:cubicBezTo>
                  <a:cubicBezTo>
                    <a:pt x="2514" y="1221"/>
                    <a:pt x="2501" y="1201"/>
                    <a:pt x="2501" y="1179"/>
                  </a:cubicBezTo>
                  <a:cubicBezTo>
                    <a:pt x="2501" y="893"/>
                    <a:pt x="2501" y="893"/>
                    <a:pt x="2501" y="893"/>
                  </a:cubicBezTo>
                  <a:cubicBezTo>
                    <a:pt x="2220" y="893"/>
                    <a:pt x="2220" y="893"/>
                    <a:pt x="2220" y="893"/>
                  </a:cubicBezTo>
                  <a:cubicBezTo>
                    <a:pt x="2191" y="893"/>
                    <a:pt x="2131" y="902"/>
                    <a:pt x="2034" y="967"/>
                  </a:cubicBezTo>
                  <a:cubicBezTo>
                    <a:pt x="1955" y="1018"/>
                    <a:pt x="1857" y="1103"/>
                    <a:pt x="1744" y="1218"/>
                  </a:cubicBezTo>
                  <a:cubicBezTo>
                    <a:pt x="1675" y="1288"/>
                    <a:pt x="1607" y="1362"/>
                    <a:pt x="1533" y="1441"/>
                  </a:cubicBezTo>
                  <a:cubicBezTo>
                    <a:pt x="1381" y="1605"/>
                    <a:pt x="1224" y="1776"/>
                    <a:pt x="1052" y="1914"/>
                  </a:cubicBezTo>
                  <a:cubicBezTo>
                    <a:pt x="901" y="2034"/>
                    <a:pt x="695" y="2171"/>
                    <a:pt x="432" y="2174"/>
                  </a:cubicBezTo>
                  <a:cubicBezTo>
                    <a:pt x="432" y="2174"/>
                    <a:pt x="432" y="2174"/>
                    <a:pt x="432" y="2174"/>
                  </a:cubicBezTo>
                  <a:close/>
                  <a:moveTo>
                    <a:pt x="432" y="2174"/>
                  </a:moveTo>
                  <a:cubicBezTo>
                    <a:pt x="432" y="2174"/>
                    <a:pt x="432" y="2174"/>
                    <a:pt x="432" y="21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3801856" y="675965"/>
            <a:ext cx="6096000" cy="646331"/>
          </a:xfrm>
          <a:prstGeom prst="rect">
            <a:avLst/>
          </a:prstGeom>
        </p:spPr>
        <p:txBody>
          <a:bodyPr>
            <a:spAutoFit/>
          </a:bodyPr>
          <a:lstStyle/>
          <a:p>
            <a:pPr algn="ct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第三节 </a:t>
            </a:r>
            <a:r>
              <a:rPr lang="zh-CN" altLang="en-US" sz="2400" b="1" dirty="0" smtClean="0">
                <a:solidFill>
                  <a:schemeClr val="accent1"/>
                </a:solidFill>
                <a:latin typeface="微软雅黑" panose="020B0503020204020204" pitchFamily="34" charset="-122"/>
                <a:ea typeface="微软雅黑" panose="020B0503020204020204" pitchFamily="34" charset="-122"/>
              </a:rPr>
              <a:t>典型</a:t>
            </a:r>
            <a:r>
              <a:rPr lang="zh-CN" altLang="en-US" sz="2400" b="1" dirty="0">
                <a:solidFill>
                  <a:schemeClr val="accent1"/>
                </a:solidFill>
                <a:latin typeface="微软雅黑" panose="020B0503020204020204" pitchFamily="34" charset="-122"/>
                <a:ea typeface="微软雅黑" panose="020B0503020204020204" pitchFamily="34" charset="-122"/>
              </a:rPr>
              <a:t>应用场景</a:t>
            </a:r>
            <a:endParaRPr lang="en-US" altLang="zh-CN" sz="2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78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B32686-7310-4988-B4CF-44C1A372DBBE}"/>
              </a:ext>
            </a:extLst>
          </p:cNvPr>
          <p:cNvSpPr>
            <a:spLocks noGrp="1"/>
          </p:cNvSpPr>
          <p:nvPr>
            <p:ph type="body" sz="quarter" idx="10"/>
          </p:nvPr>
        </p:nvSpPr>
        <p:spPr>
          <a:xfrm>
            <a:off x="0" y="2952461"/>
            <a:ext cx="12202706" cy="1181100"/>
          </a:xfrm>
        </p:spPr>
        <p:txBody>
          <a:bodyPr/>
          <a:lstStyle/>
          <a:p>
            <a:r>
              <a:rPr lang="en-US" altLang="zh-CN" sz="6000" dirty="0" smtClean="0"/>
              <a:t>1.1 </a:t>
            </a:r>
            <a:r>
              <a:rPr lang="zh-CN" altLang="en-US" sz="6000" dirty="0" smtClean="0"/>
              <a:t>从实体货币到数字货币</a:t>
            </a:r>
            <a:endParaRPr lang="zh-CN" altLang="en-US" sz="6000" dirty="0"/>
          </a:p>
        </p:txBody>
      </p:sp>
    </p:spTree>
    <p:extLst>
      <p:ext uri="{BB962C8B-B14F-4D97-AF65-F5344CB8AC3E}">
        <p14:creationId xmlns:p14="http://schemas.microsoft.com/office/powerpoint/2010/main" val="35909252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429491" y="1149927"/>
            <a:ext cx="11166764" cy="4062651"/>
          </a:xfrm>
          <a:prstGeom prst="rect">
            <a:avLst/>
          </a:prstGeom>
          <a:noFill/>
        </p:spPr>
        <p:txBody>
          <a:bodyPr wrap="square" rtlCol="0">
            <a:spAutoFit/>
          </a:bodyPr>
          <a:lstStyle/>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    区</a:t>
            </a:r>
            <a:r>
              <a:rPr lang="zh-CN" altLang="en-US" sz="2000" dirty="0">
                <a:solidFill>
                  <a:schemeClr val="accent1"/>
                </a:solidFill>
                <a:latin typeface="华文楷体" panose="02010600040101010101" pitchFamily="2" charset="-122"/>
                <a:ea typeface="华文楷体" panose="02010600040101010101" pitchFamily="2" charset="-122"/>
              </a:rPr>
              <a:t>块链在不</a:t>
            </a:r>
            <a:r>
              <a:rPr lang="zh-CN" altLang="en-US" sz="2000" dirty="0" smtClean="0">
                <a:solidFill>
                  <a:schemeClr val="accent1"/>
                </a:solidFill>
                <a:latin typeface="华文楷体" panose="02010600040101010101" pitchFamily="2" charset="-122"/>
                <a:ea typeface="华文楷体" panose="02010600040101010101" pitchFamily="2" charset="-122"/>
              </a:rPr>
              <a:t>引入第三</a:t>
            </a:r>
            <a:r>
              <a:rPr lang="zh-CN" altLang="en-US" sz="2000" dirty="0">
                <a:solidFill>
                  <a:schemeClr val="accent1"/>
                </a:solidFill>
                <a:latin typeface="华文楷体" panose="02010600040101010101" pitchFamily="2" charset="-122"/>
                <a:ea typeface="华文楷体" panose="02010600040101010101" pitchFamily="2" charset="-122"/>
              </a:rPr>
              <a:t>方中介机构的前提下，可以提供去中心化、不可篡改 、 安全可靠等</a:t>
            </a:r>
            <a:r>
              <a:rPr lang="zh-CN" altLang="en-US" sz="2000" dirty="0" smtClean="0">
                <a:solidFill>
                  <a:schemeClr val="accent1"/>
                </a:solidFill>
                <a:latin typeface="华文楷体" panose="02010600040101010101" pitchFamily="2" charset="-122"/>
                <a:ea typeface="华文楷体" panose="02010600040101010101" pitchFamily="2" charset="-122"/>
              </a:rPr>
              <a:t>特性</a:t>
            </a:r>
            <a:r>
              <a:rPr lang="zh-CN" altLang="en-US" sz="2000" dirty="0">
                <a:solidFill>
                  <a:schemeClr val="accent1"/>
                </a:solidFill>
                <a:latin typeface="华文楷体" panose="02010600040101010101" pitchFamily="2" charset="-122"/>
                <a:ea typeface="华文楷体" panose="02010600040101010101" pitchFamily="2" charset="-122"/>
              </a:rPr>
              <a:t>保证。 因此，所有直接或间接依赖于第三方担保机构的活动，均可能从区块链技术中获益。</a:t>
            </a:r>
            <a:r>
              <a:rPr lang="zh-CN" altLang="en-US" sz="2400" dirty="0">
                <a:solidFill>
                  <a:schemeClr val="accent1"/>
                </a:solidFill>
                <a:latin typeface="华文楷体" panose="02010600040101010101" pitchFamily="2" charset="-122"/>
                <a:ea typeface="华文楷体" panose="02010600040101010101" pitchFamily="2" charset="-122"/>
              </a:rPr>
              <a:t>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400" dirty="0">
                <a:solidFill>
                  <a:schemeClr val="accent1"/>
                </a:solidFill>
                <a:latin typeface="华文楷体" panose="02010600040101010101" pitchFamily="2" charset="-122"/>
                <a:ea typeface="华文楷体" panose="02010600040101010101" pitchFamily="2" charset="-122"/>
              </a:rPr>
              <a:t/>
            </a:r>
            <a:br>
              <a:rPr lang="zh-CN" altLang="en-US" sz="2400" dirty="0">
                <a:solidFill>
                  <a:schemeClr val="accent1"/>
                </a:solidFill>
                <a:latin typeface="华文楷体" panose="02010600040101010101" pitchFamily="2" charset="-122"/>
                <a:ea typeface="华文楷体" panose="02010600040101010101" pitchFamily="2" charset="-122"/>
              </a:rPr>
            </a:br>
            <a:r>
              <a:rPr lang="zh-CN" altLang="en-US" sz="2400" dirty="0" smtClean="0">
                <a:solidFill>
                  <a:schemeClr val="accent1"/>
                </a:solidFill>
                <a:latin typeface="华文楷体" panose="02010600040101010101" pitchFamily="2" charset="-122"/>
                <a:ea typeface="华文楷体" panose="02010600040101010101" pitchFamily="2" charset="-122"/>
              </a:rPr>
              <a:t>    </a:t>
            </a:r>
            <a:r>
              <a:rPr lang="zh-CN" altLang="en-US" sz="2000" b="1" dirty="0" smtClean="0">
                <a:solidFill>
                  <a:schemeClr val="accent1"/>
                </a:solidFill>
                <a:latin typeface="华文楷体" panose="02010600040101010101" pitchFamily="2" charset="-122"/>
                <a:ea typeface="华文楷体" panose="02010600040101010101" pitchFamily="2" charset="-122"/>
              </a:rPr>
              <a:t>面向</a:t>
            </a:r>
            <a:r>
              <a:rPr lang="zh-CN" altLang="en-US" sz="2000" b="1" dirty="0">
                <a:solidFill>
                  <a:schemeClr val="accent1"/>
                </a:solidFill>
                <a:latin typeface="华文楷体" panose="02010600040101010101" pitchFamily="2" charset="-122"/>
                <a:ea typeface="华文楷体" panose="02010600040101010101" pitchFamily="2" charset="-122"/>
              </a:rPr>
              <a:t>大众消费者</a:t>
            </a:r>
            <a:r>
              <a:rPr lang="zh-CN" altLang="en-US" sz="2000" dirty="0">
                <a:solidFill>
                  <a:schemeClr val="accent1"/>
                </a:solidFill>
                <a:latin typeface="华文楷体" panose="02010600040101010101" pitchFamily="2" charset="-122"/>
                <a:ea typeface="华文楷体" panose="02010600040101010101" pitchFamily="2" charset="-122"/>
              </a:rPr>
              <a:t>的区块链应用需要做到公开、透明、可审计，既可以部署在无边界的公有链，也可以部署在应用生态内多中心节点共同维护的区块链；</a:t>
            </a:r>
            <a:endParaRPr lang="en-US" altLang="zh-CN" sz="2000" dirty="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b="1" dirty="0" smtClean="0">
                <a:solidFill>
                  <a:schemeClr val="accent1"/>
                </a:solidFill>
                <a:latin typeface="华文楷体" panose="02010600040101010101" pitchFamily="2" charset="-122"/>
                <a:ea typeface="华文楷体" panose="02010600040101010101" pitchFamily="2" charset="-122"/>
              </a:rPr>
              <a:t>    面向</a:t>
            </a:r>
            <a:r>
              <a:rPr lang="zh-CN" altLang="en-US" sz="2000" b="1" dirty="0">
                <a:solidFill>
                  <a:schemeClr val="accent1"/>
                </a:solidFill>
                <a:latin typeface="华文楷体" panose="02010600040101010101" pitchFamily="2" charset="-122"/>
                <a:ea typeface="华文楷体" panose="02010600040101010101" pitchFamily="2" charset="-122"/>
              </a:rPr>
              <a:t>企业内部或多个企业间</a:t>
            </a:r>
            <a:r>
              <a:rPr lang="zh-CN" altLang="en-US" sz="2000" dirty="0">
                <a:solidFill>
                  <a:schemeClr val="accent1"/>
                </a:solidFill>
                <a:latin typeface="华文楷体" panose="02010600040101010101" pitchFamily="2" charset="-122"/>
                <a:ea typeface="华文楷体" panose="02010600040101010101" pitchFamily="2" charset="-122"/>
              </a:rPr>
              <a:t>的商业区块链场景，则可将区块链的维护节点和可见性限制在联盟内部，并用智能合约重点解决联盟成员间的信任或信息不对等问题，以提高经济活动效率。 </a:t>
            </a:r>
            <a:br>
              <a:rPr lang="zh-CN" altLang="en-US" sz="2000" dirty="0">
                <a:solidFill>
                  <a:schemeClr val="accent1"/>
                </a:solidFill>
                <a:latin typeface="华文楷体" panose="02010600040101010101" pitchFamily="2" charset="-122"/>
                <a:ea typeface="华文楷体" panose="02010600040101010101" pitchFamily="2" charset="-122"/>
              </a:rPr>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3.1 </a:t>
            </a:r>
            <a:r>
              <a:rPr lang="zh-CN" altLang="en-US" sz="2000" b="1" dirty="0" smtClean="0"/>
              <a:t>应用场景概览</a:t>
            </a:r>
            <a:endParaRPr lang="zh-CN" altLang="en-US" sz="2000" b="1" dirty="0"/>
          </a:p>
        </p:txBody>
      </p:sp>
    </p:spTree>
    <p:extLst>
      <p:ext uri="{BB962C8B-B14F-4D97-AF65-F5344CB8AC3E}">
        <p14:creationId xmlns:p14="http://schemas.microsoft.com/office/powerpoint/2010/main" val="2442180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7254" y="1613882"/>
            <a:ext cx="7532549" cy="46263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4"/>
          <p:cNvSpPr txBox="1">
            <a:spLocks noChangeArrowheads="1"/>
          </p:cNvSpPr>
          <p:nvPr/>
        </p:nvSpPr>
        <p:spPr bwMode="auto">
          <a:xfrm>
            <a:off x="744114" y="379667"/>
            <a:ext cx="7961313"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黑体" panose="02010609060101010101" pitchFamily="49" charset="-122"/>
                <a:ea typeface="黑体" panose="02010609060101010101" pitchFamily="49" charset="-122"/>
              </a:rPr>
              <a:t>目前，区块链的应用已从单一的数字货币应用，例如比特币，延伸到经济社会的各个领域 。</a:t>
            </a:r>
            <a:r>
              <a:rPr lang="zh-CN" altLang="en-US" dirty="0">
                <a:latin typeface="黑体" panose="02010609060101010101" pitchFamily="49" charset="-122"/>
                <a:ea typeface="黑体" panose="02010609060101010101" pitchFamily="49" charset="-122"/>
              </a:rPr>
              <a:t/>
            </a:r>
            <a:br>
              <a:rPr lang="zh-CN" altLang="en-US" dirty="0">
                <a:latin typeface="黑体" panose="02010609060101010101" pitchFamily="49" charset="-122"/>
                <a:ea typeface="黑体" panose="02010609060101010101" pitchFamily="49" charset="-122"/>
              </a:rPr>
            </a:b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5958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3.2 </a:t>
            </a:r>
            <a:r>
              <a:rPr lang="zh-CN" altLang="en-US" sz="2000" b="1" dirty="0" smtClean="0"/>
              <a:t>金融服务</a:t>
            </a:r>
            <a:r>
              <a:rPr lang="en-US" altLang="zh-CN" sz="2000" b="1" dirty="0" smtClean="0"/>
              <a:t>——</a:t>
            </a:r>
            <a:r>
              <a:rPr lang="zh-CN" altLang="en-US" sz="2000" b="1" dirty="0" smtClean="0"/>
              <a:t>银行业金融管理</a:t>
            </a:r>
            <a:endParaRPr lang="zh-CN" altLang="en-US" sz="20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44" y="1159533"/>
            <a:ext cx="9597710" cy="5089695"/>
          </a:xfrm>
          <a:prstGeom prst="rect">
            <a:avLst/>
          </a:prstGeom>
        </p:spPr>
      </p:pic>
    </p:spTree>
    <p:extLst>
      <p:ext uri="{BB962C8B-B14F-4D97-AF65-F5344CB8AC3E}">
        <p14:creationId xmlns:p14="http://schemas.microsoft.com/office/powerpoint/2010/main" val="4114785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713508" y="1163782"/>
            <a:ext cx="11166764" cy="5542158"/>
          </a:xfrm>
          <a:prstGeom prst="rect">
            <a:avLst/>
          </a:prstGeom>
          <a:noFill/>
        </p:spPr>
        <p:txBody>
          <a:bodyPr wrap="square" rtlCol="0">
            <a:spAutoFit/>
          </a:bodyPr>
          <a:lstStyle/>
          <a:p>
            <a:pPr>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区块链技术可以为金融服务提供有效、可信的所属权证明，以及相当可靠的合约</a:t>
            </a:r>
            <a:r>
              <a:rPr lang="zh-CN" altLang="en-US" dirty="0" smtClean="0">
                <a:solidFill>
                  <a:schemeClr val="accent1"/>
                </a:solidFill>
                <a:latin typeface="华文楷体" panose="02010600040101010101" pitchFamily="2" charset="-122"/>
                <a:ea typeface="华文楷体" panose="02010600040101010101" pitchFamily="2" charset="-122"/>
              </a:rPr>
              <a:t>确保机制 。</a:t>
            </a:r>
            <a:endParaRPr lang="en-US" altLang="zh-CN"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
            </a:r>
            <a:br>
              <a:rPr lang="zh-CN" altLang="en-US" sz="2000" dirty="0">
                <a:solidFill>
                  <a:schemeClr val="accent1"/>
                </a:solidFill>
                <a:latin typeface="华文楷体" panose="02010600040101010101" pitchFamily="2" charset="-122"/>
                <a:ea typeface="华文楷体" panose="02010600040101010101" pitchFamily="2" charset="-122"/>
              </a:rPr>
            </a:br>
            <a:r>
              <a:rPr lang="zh-CN" altLang="en-US" sz="2000" dirty="0" smtClean="0">
                <a:solidFill>
                  <a:schemeClr val="accent1"/>
                </a:solidFill>
                <a:latin typeface="华文楷体" panose="02010600040101010101" pitchFamily="2" charset="-122"/>
                <a:ea typeface="华文楷体" panose="02010600040101010101" pitchFamily="2" charset="-122"/>
              </a:rPr>
              <a:t>金融机构引入区块链技术案例：</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欧洲</a:t>
            </a:r>
            <a:r>
              <a:rPr lang="zh-CN" altLang="en-US" dirty="0">
                <a:solidFill>
                  <a:schemeClr val="accent1"/>
                </a:solidFill>
                <a:latin typeface="华文楷体" panose="02010600040101010101" pitchFamily="2" charset="-122"/>
                <a:ea typeface="华文楷体" panose="02010600040101010101" pitchFamily="2" charset="-122"/>
              </a:rPr>
              <a:t>央行评估区块链在证券交易后结算的应用</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a:solidFill>
                  <a:schemeClr val="accent1"/>
                </a:solidFill>
                <a:latin typeface="华文楷体" panose="02010600040101010101" pitchFamily="2" charset="-122"/>
                <a:ea typeface="华文楷体" panose="02010600040101010101" pitchFamily="2" charset="-122"/>
              </a:rPr>
              <a:t>中国人民银行投入区块链研究</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加拿大银行</a:t>
            </a:r>
            <a:r>
              <a:rPr lang="zh-CN" altLang="en-US" dirty="0">
                <a:solidFill>
                  <a:schemeClr val="accent1"/>
                </a:solidFill>
                <a:latin typeface="华文楷体" panose="02010600040101010101" pitchFamily="2" charset="-122"/>
                <a:ea typeface="华文楷体" panose="02010600040101010101" pitchFamily="2" charset="-122"/>
              </a:rPr>
              <a:t>提出新的数字货币</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英国</a:t>
            </a:r>
            <a:r>
              <a:rPr lang="zh-CN" altLang="en-US" dirty="0">
                <a:solidFill>
                  <a:schemeClr val="accent1"/>
                </a:solidFill>
                <a:latin typeface="华文楷体" panose="02010600040101010101" pitchFamily="2" charset="-122"/>
                <a:ea typeface="华文楷体" panose="02010600040101010101" pitchFamily="2" charset="-122"/>
              </a:rPr>
              <a:t>央行实现 </a:t>
            </a:r>
            <a:r>
              <a:rPr lang="en-US" altLang="zh-CN" dirty="0">
                <a:solidFill>
                  <a:schemeClr val="accent1"/>
                </a:solidFill>
                <a:latin typeface="华文楷体" panose="02010600040101010101" pitchFamily="2" charset="-122"/>
                <a:ea typeface="华文楷体" panose="02010600040101010101" pitchFamily="2" charset="-122"/>
              </a:rPr>
              <a:t>RS Coin</a:t>
            </a:r>
            <a:r>
              <a:rPr lang="en-US" altLang="zh-CN"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日本</a:t>
            </a:r>
            <a:r>
              <a:rPr lang="zh-CN" altLang="en-US" dirty="0">
                <a:solidFill>
                  <a:schemeClr val="accent1"/>
                </a:solidFill>
                <a:latin typeface="华文楷体" panose="02010600040101010101" pitchFamily="2" charset="-122"/>
                <a:ea typeface="华文楷体" panose="02010600040101010101" pitchFamily="2" charset="-122"/>
              </a:rPr>
              <a:t>政府取消比特币消费税</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中国</a:t>
            </a:r>
            <a:r>
              <a:rPr lang="zh-CN" altLang="en-US" dirty="0">
                <a:solidFill>
                  <a:schemeClr val="accent1"/>
                </a:solidFill>
                <a:latin typeface="华文楷体" panose="02010600040101010101" pitchFamily="2" charset="-122"/>
                <a:ea typeface="华文楷体" panose="02010600040101010101" pitchFamily="2" charset="-122"/>
              </a:rPr>
              <a:t>邮储银行将区块链技术应用</a:t>
            </a:r>
            <a:r>
              <a:rPr lang="zh-CN" altLang="en-US" dirty="0" smtClean="0">
                <a:solidFill>
                  <a:schemeClr val="accent1"/>
                </a:solidFill>
                <a:latin typeface="华文楷体" panose="02010600040101010101" pitchFamily="2" charset="-122"/>
                <a:ea typeface="华文楷体" panose="02010600040101010101" pitchFamily="2" charset="-122"/>
              </a:rPr>
              <a:t>到</a:t>
            </a:r>
            <a:r>
              <a:rPr lang="zh-CN" altLang="en-US" dirty="0">
                <a:solidFill>
                  <a:schemeClr val="accent1"/>
                </a:solidFill>
                <a:latin typeface="华文楷体" panose="02010600040101010101" pitchFamily="2" charset="-122"/>
                <a:ea typeface="华文楷体" panose="02010600040101010101" pitchFamily="2" charset="-122"/>
              </a:rPr>
              <a:t>核心</a:t>
            </a:r>
            <a:r>
              <a:rPr lang="zh-CN" altLang="en-US" dirty="0" smtClean="0">
                <a:solidFill>
                  <a:schemeClr val="accent1"/>
                </a:solidFill>
                <a:latin typeface="华文楷体" panose="02010600040101010101" pitchFamily="2" charset="-122"/>
                <a:ea typeface="华文楷体" panose="02010600040101010101" pitchFamily="2" charset="-122"/>
              </a:rPr>
              <a:t>业务</a:t>
            </a:r>
            <a:r>
              <a:rPr lang="zh-CN" altLang="en-US" dirty="0">
                <a:solidFill>
                  <a:schemeClr val="accent1"/>
                </a:solidFill>
                <a:latin typeface="华文楷体" panose="02010600040101010101" pitchFamily="2" charset="-122"/>
                <a:ea typeface="华文楷体" panose="02010600040101010101" pitchFamily="2" charset="-122"/>
              </a:rPr>
              <a:t>系统</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mj-lt"/>
              <a:buAutoNum type="arabicPeriod"/>
            </a:pPr>
            <a:r>
              <a:rPr lang="zh-CN" altLang="en-US" dirty="0" smtClean="0">
                <a:solidFill>
                  <a:schemeClr val="accent1"/>
                </a:solidFill>
                <a:latin typeface="华文楷体" panose="02010600040101010101" pitchFamily="2" charset="-122"/>
                <a:ea typeface="华文楷体" panose="02010600040101010101" pitchFamily="2" charset="-122"/>
              </a:rPr>
              <a:t>各种</a:t>
            </a:r>
            <a:r>
              <a:rPr lang="zh-CN" altLang="en-US" dirty="0">
                <a:solidFill>
                  <a:schemeClr val="accent1"/>
                </a:solidFill>
                <a:latin typeface="华文楷体" panose="02010600040101010101" pitchFamily="2" charset="-122"/>
                <a:ea typeface="华文楷体" panose="02010600040101010101" pitchFamily="2" charset="-122"/>
              </a:rPr>
              <a:t>新型支付业务</a:t>
            </a:r>
            <a:r>
              <a:rPr lang="zh-CN" altLang="en-US" sz="2000" dirty="0">
                <a:solidFill>
                  <a:schemeClr val="accent1"/>
                </a:solidFill>
                <a:latin typeface="华文楷体" panose="02010600040101010101" pitchFamily="2" charset="-122"/>
                <a:ea typeface="华文楷体" panose="02010600040101010101" pitchFamily="2" charset="-122"/>
              </a:rPr>
              <a:t> </a:t>
            </a:r>
            <a:br>
              <a:rPr lang="zh-CN" altLang="en-US" sz="2000" dirty="0">
                <a:solidFill>
                  <a:schemeClr val="accent1"/>
                </a:solidFill>
                <a:latin typeface="华文楷体" panose="02010600040101010101" pitchFamily="2" charset="-122"/>
                <a:ea typeface="华文楷体" panose="02010600040101010101" pitchFamily="2" charset="-122"/>
              </a:rPr>
            </a:br>
            <a:r>
              <a:rPr lang="zh-CN" altLang="en-US" sz="2000" dirty="0"/>
              <a:t/>
            </a:r>
            <a:br>
              <a:rPr lang="zh-CN" altLang="en-US" sz="2000" dirty="0"/>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3.2 </a:t>
            </a:r>
            <a:r>
              <a:rPr lang="zh-CN" altLang="en-US" sz="2000" b="1" dirty="0" smtClean="0"/>
              <a:t>金融服务</a:t>
            </a:r>
            <a:r>
              <a:rPr lang="en-US" altLang="zh-CN" sz="2000" b="1" dirty="0" smtClean="0"/>
              <a:t>——</a:t>
            </a:r>
            <a:r>
              <a:rPr lang="zh-CN" altLang="en-US" sz="2000" b="1" dirty="0" smtClean="0"/>
              <a:t>银行业金融管理</a:t>
            </a:r>
            <a:endParaRPr lang="zh-CN" altLang="en-US" sz="2000" b="1" dirty="0"/>
          </a:p>
        </p:txBody>
      </p:sp>
    </p:spTree>
    <p:extLst>
      <p:ext uri="{BB962C8B-B14F-4D97-AF65-F5344CB8AC3E}">
        <p14:creationId xmlns:p14="http://schemas.microsoft.com/office/powerpoint/2010/main" val="3254214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339435" y="940437"/>
            <a:ext cx="11166764" cy="6555641"/>
          </a:xfrm>
          <a:prstGeom prst="rect">
            <a:avLst/>
          </a:prstGeom>
          <a:noFill/>
        </p:spPr>
        <p:txBody>
          <a:bodyPr wrap="square" rtlCol="0">
            <a:spAutoFit/>
          </a:bodyPr>
          <a:lstStyle/>
          <a:p>
            <a:pPr>
              <a:lnSpc>
                <a:spcPct val="150000"/>
              </a:lnSpc>
            </a:pPr>
            <a:r>
              <a:rPr lang="zh-CN" altLang="en-US" dirty="0" smtClean="0"/>
              <a:t>    </a:t>
            </a:r>
            <a:r>
              <a:rPr lang="zh-CN" altLang="en-US" dirty="0" smtClean="0">
                <a:solidFill>
                  <a:schemeClr val="accent1"/>
                </a:solidFill>
                <a:latin typeface="华文楷体" panose="02010600040101010101" pitchFamily="2" charset="-122"/>
                <a:ea typeface="华文楷体" panose="02010600040101010101" pitchFamily="2" charset="-122"/>
              </a:rPr>
              <a:t>目前</a:t>
            </a:r>
            <a:r>
              <a:rPr lang="zh-CN" altLang="en-US" dirty="0">
                <a:solidFill>
                  <a:schemeClr val="accent1"/>
                </a:solidFill>
                <a:latin typeface="华文楷体" panose="02010600040101010101" pitchFamily="2" charset="-122"/>
                <a:ea typeface="华文楷体" panose="02010600040101010101" pitchFamily="2" charset="-122"/>
              </a:rPr>
              <a:t>来看，基于区块链的处理系统还难以实现海量交易系统所需要的</a:t>
            </a:r>
            <a:r>
              <a:rPr lang="zh-CN" altLang="en-US" dirty="0" smtClean="0">
                <a:solidFill>
                  <a:schemeClr val="accent1"/>
                </a:solidFill>
                <a:latin typeface="华文楷体" panose="02010600040101010101" pitchFamily="2" charset="-122"/>
                <a:ea typeface="华文楷体" panose="02010600040101010101" pitchFamily="2" charset="-122"/>
              </a:rPr>
              <a:t>性能。 </a:t>
            </a:r>
            <a:r>
              <a:rPr lang="zh-CN" altLang="en-US" dirty="0">
                <a:solidFill>
                  <a:schemeClr val="accent1"/>
                </a:solidFill>
                <a:latin typeface="华文楷体" panose="02010600040101010101" pitchFamily="2" charset="-122"/>
                <a:ea typeface="华文楷体" panose="02010600040101010101" pitchFamily="2" charset="-122"/>
              </a:rPr>
              <a:t>但在</a:t>
            </a:r>
            <a:r>
              <a:rPr lang="zh-CN" altLang="en-US">
                <a:solidFill>
                  <a:schemeClr val="accent1"/>
                </a:solidFill>
                <a:latin typeface="华文楷体" panose="02010600040101010101" pitchFamily="2" charset="-122"/>
                <a:ea typeface="华文楷体" panose="02010600040101010101" pitchFamily="2" charset="-122"/>
              </a:rPr>
              <a:t>交易</a:t>
            </a:r>
            <a:r>
              <a:rPr lang="zh-CN" altLang="en-US" smtClean="0">
                <a:solidFill>
                  <a:schemeClr val="accent1"/>
                </a:solidFill>
                <a:latin typeface="华文楷体" panose="02010600040101010101" pitchFamily="2" charset="-122"/>
                <a:ea typeface="华文楷体" panose="02010600040101010101" pitchFamily="2" charset="-122"/>
              </a:rPr>
              <a:t>的清算</a:t>
            </a:r>
            <a:r>
              <a:rPr lang="zh-CN" altLang="en-US" dirty="0">
                <a:solidFill>
                  <a:schemeClr val="accent1"/>
                </a:solidFill>
                <a:latin typeface="华文楷体" panose="02010600040101010101" pitchFamily="2" charset="-122"/>
                <a:ea typeface="华文楷体" panose="02010600040101010101" pitchFamily="2" charset="-122"/>
              </a:rPr>
              <a:t>环节，区块链技术存在诸多的优势，可以极大降低处理时间，同时减少人工</a:t>
            </a:r>
            <a:r>
              <a:rPr lang="zh-CN" altLang="en-US" dirty="0" smtClean="0">
                <a:solidFill>
                  <a:schemeClr val="accent1"/>
                </a:solidFill>
                <a:latin typeface="华文楷体" panose="02010600040101010101" pitchFamily="2" charset="-122"/>
                <a:ea typeface="华文楷体" panose="02010600040101010101" pitchFamily="2" charset="-122"/>
              </a:rPr>
              <a:t>的参与 </a:t>
            </a:r>
            <a:r>
              <a:rPr lang="zh-CN" altLang="en-US" dirty="0">
                <a:solidFill>
                  <a:schemeClr val="accent1"/>
                </a:solidFill>
                <a:latin typeface="华文楷体" panose="02010600040101010101" pitchFamily="2" charset="-122"/>
                <a:ea typeface="华文楷体" panose="02010600040101010101" pitchFamily="2" charset="-122"/>
              </a:rPr>
              <a:t>。</a:t>
            </a:r>
            <a:r>
              <a:rPr lang="zh-CN" altLang="en-US" sz="2000" dirty="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b="1" dirty="0" smtClean="0">
                <a:solidFill>
                  <a:schemeClr val="accent1"/>
                </a:solidFill>
                <a:latin typeface="华文楷体" panose="02010600040101010101" pitchFamily="2" charset="-122"/>
                <a:ea typeface="华文楷体" panose="02010600040101010101" pitchFamily="2" charset="-122"/>
              </a:rPr>
              <a:t>典型案例：</a:t>
            </a:r>
            <a:endParaRPr lang="en-US" altLang="zh-CN" sz="2000" b="1"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华文楷体" panose="02010600040101010101" pitchFamily="2" charset="-122"/>
                <a:ea typeface="华文楷体" panose="02010600040101010101" pitchFamily="2" charset="-122"/>
              </a:rPr>
              <a:t>2015 </a:t>
            </a:r>
            <a:r>
              <a:rPr lang="zh-CN" altLang="en-US" dirty="0">
                <a:solidFill>
                  <a:schemeClr val="accent1"/>
                </a:solidFill>
                <a:latin typeface="华文楷体" panose="02010600040101010101" pitchFamily="2" charset="-122"/>
                <a:ea typeface="华文楷体" panose="02010600040101010101" pitchFamily="2" charset="-122"/>
              </a:rPr>
              <a:t>年 </a:t>
            </a:r>
            <a:r>
              <a:rPr lang="en-US" altLang="zh-CN" dirty="0">
                <a:solidFill>
                  <a:schemeClr val="accent1"/>
                </a:solidFill>
                <a:latin typeface="华文楷体" panose="02010600040101010101" pitchFamily="2" charset="-122"/>
                <a:ea typeface="华文楷体" panose="02010600040101010101" pitchFamily="2" charset="-122"/>
              </a:rPr>
              <a:t>10 </a:t>
            </a:r>
            <a:r>
              <a:rPr lang="zh-CN" altLang="en-US" dirty="0">
                <a:solidFill>
                  <a:schemeClr val="accent1"/>
                </a:solidFill>
                <a:latin typeface="华文楷体" panose="02010600040101010101" pitchFamily="2" charset="-122"/>
                <a:ea typeface="华文楷体" panose="02010600040101010101" pitchFamily="2" charset="-122"/>
              </a:rPr>
              <a:t>月，美国纳斯达克（ </a:t>
            </a:r>
            <a:r>
              <a:rPr lang="en-US" altLang="zh-CN" dirty="0">
                <a:solidFill>
                  <a:schemeClr val="accent1"/>
                </a:solidFill>
                <a:latin typeface="华文楷体" panose="02010600040101010101" pitchFamily="2" charset="-122"/>
                <a:ea typeface="华文楷体" panose="02010600040101010101" pitchFamily="2" charset="-122"/>
              </a:rPr>
              <a:t>Nasdaq </a:t>
            </a:r>
            <a:r>
              <a:rPr lang="zh-CN" altLang="en-US" dirty="0">
                <a:solidFill>
                  <a:schemeClr val="accent1"/>
                </a:solidFill>
                <a:latin typeface="华文楷体" panose="02010600040101010101" pitchFamily="2" charset="-122"/>
                <a:ea typeface="华文楷体" panose="02010600040101010101" pitchFamily="2" charset="-122"/>
              </a:rPr>
              <a:t>）证券交易所推出区块链平台 </a:t>
            </a:r>
            <a:r>
              <a:rPr lang="en-US" altLang="zh-CN" dirty="0">
                <a:solidFill>
                  <a:schemeClr val="accent1"/>
                </a:solidFill>
                <a:latin typeface="华文楷体" panose="02010600040101010101" pitchFamily="2" charset="-122"/>
                <a:ea typeface="华文楷体" panose="02010600040101010101" pitchFamily="2" charset="-122"/>
              </a:rPr>
              <a:t>Nasdaq </a:t>
            </a:r>
            <a:r>
              <a:rPr lang="en-US" altLang="zh-CN" dirty="0" err="1">
                <a:solidFill>
                  <a:schemeClr val="accent1"/>
                </a:solidFill>
                <a:latin typeface="华文楷体" panose="02010600040101010101" pitchFamily="2" charset="-122"/>
                <a:ea typeface="华文楷体" panose="02010600040101010101" pitchFamily="2" charset="-122"/>
              </a:rPr>
              <a:t>Linq</a:t>
            </a:r>
            <a:r>
              <a:rPr lang="en-US" altLang="zh-CN" dirty="0">
                <a:solidFill>
                  <a:schemeClr val="accent1"/>
                </a:solidFill>
                <a:latin typeface="华文楷体" panose="02010600040101010101" pitchFamily="2" charset="-122"/>
                <a:ea typeface="华文楷体" panose="02010600040101010101" pitchFamily="2" charset="-122"/>
              </a:rPr>
              <a:t> </a:t>
            </a:r>
            <a:r>
              <a:rPr lang="zh-CN" altLang="en-US" dirty="0">
                <a:solidFill>
                  <a:schemeClr val="accent1"/>
                </a:solidFill>
                <a:latin typeface="华文楷体" panose="02010600040101010101" pitchFamily="2" charset="-122"/>
                <a:ea typeface="华文楷体" panose="02010600040101010101" pitchFamily="2" charset="-122"/>
              </a:rPr>
              <a:t>，实现主要面向一级市场的股票交易流程 。 </a:t>
            </a:r>
            <a:endParaRPr lang="en-US" altLang="zh-CN"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en-US" altLang="zh-CN" dirty="0" err="1">
                <a:solidFill>
                  <a:schemeClr val="accent1"/>
                </a:solidFill>
                <a:latin typeface="华文楷体" panose="02010600040101010101" pitchFamily="2" charset="-122"/>
                <a:ea typeface="华文楷体" panose="02010600040101010101" pitchFamily="2" charset="-122"/>
              </a:rPr>
              <a:t>BitShare</a:t>
            </a:r>
            <a:r>
              <a:rPr lang="en-US" altLang="zh-CN" dirty="0">
                <a:solidFill>
                  <a:schemeClr val="accent1"/>
                </a:solidFill>
                <a:latin typeface="华文楷体" panose="02010600040101010101" pitchFamily="2" charset="-122"/>
                <a:ea typeface="华文楷体" panose="02010600040101010101" pitchFamily="2" charset="-122"/>
              </a:rPr>
              <a:t> </a:t>
            </a:r>
            <a:r>
              <a:rPr lang="zh-CN" altLang="en-US" dirty="0">
                <a:solidFill>
                  <a:schemeClr val="accent1"/>
                </a:solidFill>
                <a:latin typeface="华文楷体" panose="02010600040101010101" pitchFamily="2" charset="-122"/>
                <a:ea typeface="华文楷体" panose="02010600040101010101" pitchFamily="2" charset="-122"/>
              </a:rPr>
              <a:t>推出基于区块链的证券发行平台，号称每秒达到 </a:t>
            </a:r>
            <a:r>
              <a:rPr lang="en-US" altLang="zh-CN" dirty="0">
                <a:solidFill>
                  <a:schemeClr val="accent1"/>
                </a:solidFill>
                <a:latin typeface="华文楷体" panose="02010600040101010101" pitchFamily="2" charset="-122"/>
                <a:ea typeface="华文楷体" panose="02010600040101010101" pitchFamily="2" charset="-122"/>
              </a:rPr>
              <a:t>10 </a:t>
            </a:r>
            <a:r>
              <a:rPr lang="zh-CN" altLang="en-US" dirty="0">
                <a:solidFill>
                  <a:schemeClr val="accent1"/>
                </a:solidFill>
                <a:latin typeface="华文楷体" panose="02010600040101010101" pitchFamily="2" charset="-122"/>
                <a:ea typeface="华文楷体" panose="02010600040101010101" pitchFamily="2" charset="-122"/>
              </a:rPr>
              <a:t>万笔交易；</a:t>
            </a:r>
            <a:endParaRPr lang="en-US" altLang="zh-CN"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华文楷体" panose="02010600040101010101" pitchFamily="2" charset="-122"/>
                <a:ea typeface="华文楷体" panose="02010600040101010101" pitchFamily="2" charset="-122"/>
              </a:rPr>
              <a:t>DAH </a:t>
            </a:r>
            <a:r>
              <a:rPr lang="zh-CN" altLang="en-US" dirty="0">
                <a:solidFill>
                  <a:schemeClr val="accent1"/>
                </a:solidFill>
                <a:latin typeface="华文楷体" panose="02010600040101010101" pitchFamily="2" charset="-122"/>
                <a:ea typeface="华文楷体" panose="02010600040101010101" pitchFamily="2" charset="-122"/>
              </a:rPr>
              <a:t>为金融市场交易提供基于区块链的交易系统 。 获得澳洲证交所项目；</a:t>
            </a:r>
            <a:endParaRPr lang="en-US" altLang="zh-CN"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华文楷体" panose="02010600040101010101" pitchFamily="2" charset="-122"/>
                <a:ea typeface="华文楷体" panose="02010600040101010101" pitchFamily="2" charset="-122"/>
              </a:rPr>
              <a:t>Symbiont </a:t>
            </a:r>
            <a:r>
              <a:rPr lang="zh-CN" altLang="en-US" dirty="0">
                <a:solidFill>
                  <a:schemeClr val="accent1"/>
                </a:solidFill>
                <a:latin typeface="华文楷体" panose="02010600040101010101" pitchFamily="2" charset="-122"/>
                <a:ea typeface="华文楷体" panose="02010600040101010101" pitchFamily="2" charset="-122"/>
              </a:rPr>
              <a:t>帮助金融企业创建存储于区块链的智能债券，当条件符合时 ， 清算立即执行；</a:t>
            </a:r>
            <a:endParaRPr lang="en-US" altLang="zh-CN"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华文楷体" panose="02010600040101010101" pitchFamily="2" charset="-122"/>
                <a:ea typeface="华文楷体" panose="02010600040101010101" pitchFamily="2" charset="-122"/>
              </a:rPr>
              <a:t>Overstock.com </a:t>
            </a:r>
            <a:r>
              <a:rPr lang="zh-CN" altLang="en-US" dirty="0">
                <a:solidFill>
                  <a:schemeClr val="accent1"/>
                </a:solidFill>
                <a:latin typeface="华文楷体" panose="02010600040101010101" pitchFamily="2" charset="-122"/>
                <a:ea typeface="华文楷体" panose="02010600040101010101" pitchFamily="2" charset="-122"/>
              </a:rPr>
              <a:t>推出基于区块链的私有和公开股权交易“ </a:t>
            </a:r>
            <a:r>
              <a:rPr lang="en-US" altLang="zh-CN" dirty="0" smtClean="0">
                <a:solidFill>
                  <a:schemeClr val="accent1"/>
                </a:solidFill>
                <a:latin typeface="华文楷体" panose="02010600040101010101" pitchFamily="2" charset="-122"/>
                <a:ea typeface="华文楷体" panose="02010600040101010101" pitchFamily="2" charset="-122"/>
              </a:rPr>
              <a:t>T</a:t>
            </a:r>
            <a:r>
              <a:rPr lang="en-US" altLang="zh-CN" dirty="0">
                <a:solidFill>
                  <a:schemeClr val="accent1"/>
                </a:solidFill>
                <a:latin typeface="华文楷体" panose="02010600040101010101" pitchFamily="2" charset="-122"/>
                <a:ea typeface="华文楷体" panose="02010600040101010101" pitchFamily="2" charset="-122"/>
              </a:rPr>
              <a:t>0</a:t>
            </a:r>
            <a:r>
              <a:rPr lang="zh-CN" altLang="en-US" dirty="0" smtClean="0">
                <a:solidFill>
                  <a:schemeClr val="accent1"/>
                </a:solidFill>
                <a:latin typeface="华文楷体" panose="02010600040101010101" pitchFamily="2" charset="-122"/>
                <a:ea typeface="华文楷体" panose="02010600040101010101" pitchFamily="2" charset="-122"/>
              </a:rPr>
              <a:t>”</a:t>
            </a:r>
            <a:r>
              <a:rPr lang="zh-CN" altLang="en-US" dirty="0">
                <a:solidFill>
                  <a:schemeClr val="accent1"/>
                </a:solidFill>
                <a:latin typeface="华文楷体" panose="02010600040101010101" pitchFamily="2" charset="-122"/>
                <a:ea typeface="华文楷体" panose="02010600040101010101" pitchFamily="2" charset="-122"/>
              </a:rPr>
              <a:t>平台，提出“交易即结算”（ </a:t>
            </a:r>
            <a:r>
              <a:rPr lang="en-US" altLang="zh-CN" dirty="0">
                <a:solidFill>
                  <a:schemeClr val="accent1"/>
                </a:solidFill>
                <a:latin typeface="华文楷体" panose="02010600040101010101" pitchFamily="2" charset="-122"/>
                <a:ea typeface="华文楷体" panose="02010600040101010101" pitchFamily="2" charset="-122"/>
              </a:rPr>
              <a:t>The trade is the settlement</a:t>
            </a:r>
            <a:r>
              <a:rPr lang="zh-CN" altLang="en-US" dirty="0">
                <a:solidFill>
                  <a:schemeClr val="accent1"/>
                </a:solidFill>
                <a:latin typeface="华文楷体" panose="02010600040101010101" pitchFamily="2" charset="-122"/>
                <a:ea typeface="华文楷体" panose="02010600040101010101" pitchFamily="2" charset="-122"/>
              </a:rPr>
              <a:t>）的理念，主要目标是建立证券交易实时清算结算的全新系统</a:t>
            </a:r>
            <a:r>
              <a:rPr lang="zh-CN" altLang="en-US" dirty="0" smtClean="0">
                <a:solidFill>
                  <a:schemeClr val="accent1"/>
                </a:solidFill>
                <a:latin typeface="华文楷体" panose="02010600040101010101" pitchFamily="2" charset="-122"/>
                <a:ea typeface="华文楷体" panose="02010600040101010101" pitchFamily="2" charset="-122"/>
              </a:rPr>
              <a:t>；</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华文楷体" panose="02010600040101010101" pitchFamily="2" charset="-122"/>
                <a:ea typeface="华文楷体" panose="02010600040101010101" pitchFamily="2" charset="-122"/>
              </a:rPr>
              <a:t>高</a:t>
            </a:r>
            <a:r>
              <a:rPr lang="zh-CN" altLang="en-US" dirty="0">
                <a:solidFill>
                  <a:schemeClr val="accent1"/>
                </a:solidFill>
                <a:latin typeface="华文楷体" panose="02010600040101010101" pitchFamily="2" charset="-122"/>
                <a:ea typeface="华文楷体" panose="02010600040101010101" pitchFamily="2" charset="-122"/>
              </a:rPr>
              <a:t>盛为一种叫做“ </a:t>
            </a:r>
            <a:r>
              <a:rPr lang="en-US" altLang="zh-CN" dirty="0" err="1">
                <a:solidFill>
                  <a:schemeClr val="accent1"/>
                </a:solidFill>
                <a:latin typeface="华文楷体" panose="02010600040101010101" pitchFamily="2" charset="-122"/>
                <a:ea typeface="华文楷体" panose="02010600040101010101" pitchFamily="2" charset="-122"/>
              </a:rPr>
              <a:t>SETLcoin</a:t>
            </a:r>
            <a:r>
              <a:rPr lang="en-US" altLang="zh-CN" dirty="0">
                <a:solidFill>
                  <a:schemeClr val="accent1"/>
                </a:solidFill>
                <a:latin typeface="华文楷体" panose="02010600040101010101" pitchFamily="2" charset="-122"/>
                <a:ea typeface="华文楷体" panose="02010600040101010101" pitchFamily="2" charset="-122"/>
              </a:rPr>
              <a:t>”</a:t>
            </a:r>
            <a:r>
              <a:rPr lang="zh-CN" altLang="en-US" dirty="0">
                <a:solidFill>
                  <a:schemeClr val="accent1"/>
                </a:solidFill>
                <a:latin typeface="华文楷体" panose="02010600040101010101" pitchFamily="2" charset="-122"/>
                <a:ea typeface="华文楷体" panose="02010600040101010101" pitchFamily="2" charset="-122"/>
              </a:rPr>
              <a:t>的新虚拟货币申请专利，用于为股票和债券等资产交易提供“近乎立即执行和结算”的服务 。 </a:t>
            </a:r>
            <a:r>
              <a:rPr lang="zh-CN" altLang="en-US" sz="2000" dirty="0"/>
              <a:t/>
            </a:r>
            <a:br>
              <a:rPr lang="zh-CN" altLang="en-US" sz="2000" dirty="0"/>
            </a:br>
            <a:r>
              <a:rPr lang="zh-CN" altLang="en-US" sz="2000" dirty="0"/>
              <a:t/>
            </a:r>
            <a:br>
              <a:rPr lang="zh-CN" altLang="en-US" sz="2000" dirty="0"/>
            </a:br>
            <a:r>
              <a:rPr lang="zh-CN" altLang="en-US" sz="2000" dirty="0"/>
              <a:t/>
            </a:r>
            <a:br>
              <a:rPr lang="zh-CN" altLang="en-US" sz="2000" dirty="0"/>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3.2 </a:t>
            </a:r>
            <a:r>
              <a:rPr lang="zh-CN" altLang="en-US" sz="2000" b="1" dirty="0" smtClean="0"/>
              <a:t>金融服务</a:t>
            </a:r>
            <a:r>
              <a:rPr lang="en-US" altLang="zh-CN" sz="2000" b="1" dirty="0" smtClean="0"/>
              <a:t>——</a:t>
            </a:r>
            <a:r>
              <a:rPr lang="zh-CN" altLang="en-US" sz="2000" b="1" dirty="0" smtClean="0"/>
              <a:t>证券交易</a:t>
            </a:r>
            <a:endParaRPr lang="zh-CN" altLang="en-US" sz="2000" b="1" dirty="0"/>
          </a:p>
        </p:txBody>
      </p:sp>
    </p:spTree>
    <p:extLst>
      <p:ext uri="{BB962C8B-B14F-4D97-AF65-F5344CB8AC3E}">
        <p14:creationId xmlns:p14="http://schemas.microsoft.com/office/powerpoint/2010/main" val="372231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339435" y="940437"/>
            <a:ext cx="11166764" cy="6278642"/>
          </a:xfrm>
          <a:prstGeom prst="rect">
            <a:avLst/>
          </a:prstGeom>
          <a:noFill/>
        </p:spPr>
        <p:txBody>
          <a:bodyPr wrap="square" rtlCol="0">
            <a:spAutoFit/>
          </a:bodyPr>
          <a:lstStyle/>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典型案例</a:t>
            </a:r>
            <a:r>
              <a:rPr lang="en-US" altLang="zh-CN" sz="2000" dirty="0" smtClean="0">
                <a:solidFill>
                  <a:schemeClr val="accent1"/>
                </a:solidFill>
                <a:latin typeface="华文楷体" panose="02010600040101010101" pitchFamily="2" charset="-122"/>
                <a:ea typeface="华文楷体" panose="02010600040101010101" pitchFamily="2" charset="-122"/>
              </a:rPr>
              <a:t>:</a:t>
            </a:r>
          </a:p>
          <a:p>
            <a:pPr marL="742950" lvl="1" indent="-285750">
              <a:lnSpc>
                <a:spcPct val="150000"/>
              </a:lnSpc>
              <a:buFont typeface="Wingdings" panose="05000000000000000000" pitchFamily="2" charset="2"/>
              <a:buChar char="p"/>
            </a:pPr>
            <a:r>
              <a:rPr lang="zh-CN" altLang="en-US" sz="2000" dirty="0" smtClean="0">
                <a:solidFill>
                  <a:schemeClr val="accent1"/>
                </a:solidFill>
                <a:latin typeface="华文楷体" panose="02010600040101010101" pitchFamily="2" charset="-122"/>
                <a:ea typeface="华文楷体" panose="02010600040101010101" pitchFamily="2" charset="-122"/>
              </a:rPr>
              <a:t>作为</a:t>
            </a:r>
            <a:r>
              <a:rPr lang="zh-CN" altLang="en-US" sz="2000" dirty="0">
                <a:solidFill>
                  <a:schemeClr val="accent1"/>
                </a:solidFill>
                <a:latin typeface="华文楷体" panose="02010600040101010101" pitchFamily="2" charset="-122"/>
                <a:ea typeface="华文楷体" panose="02010600040101010101" pitchFamily="2" charset="-122"/>
              </a:rPr>
              <a:t>去中心化的众筹管理的代表， </a:t>
            </a:r>
            <a:r>
              <a:rPr lang="en-US" altLang="zh-CN" sz="2000" dirty="0">
                <a:solidFill>
                  <a:schemeClr val="accent1"/>
                </a:solidFill>
                <a:latin typeface="华文楷体" panose="02010600040101010101" pitchFamily="2" charset="-122"/>
                <a:ea typeface="华文楷体" panose="02010600040101010101" pitchFamily="2" charset="-122"/>
              </a:rPr>
              <a:t>DAO (Decentralized Autonomous Organization</a:t>
            </a:r>
            <a:r>
              <a:rPr lang="zh-CN" altLang="en-US" sz="2000" dirty="0">
                <a:solidFill>
                  <a:schemeClr val="accent1"/>
                </a:solidFill>
                <a:latin typeface="华文楷体" panose="02010600040101010101" pitchFamily="2" charset="-122"/>
                <a:ea typeface="华文楷体" panose="02010600040101010101" pitchFamily="2" charset="-122"/>
              </a:rPr>
              <a:t>）曾</a:t>
            </a:r>
            <a:r>
              <a:rPr lang="zh-CN" altLang="en-US" sz="2000" dirty="0" smtClean="0">
                <a:solidFill>
                  <a:schemeClr val="accent1"/>
                </a:solidFill>
                <a:latin typeface="华文楷体" panose="02010600040101010101" pitchFamily="2" charset="-122"/>
                <a:ea typeface="华文楷体" panose="02010600040101010101" pitchFamily="2" charset="-122"/>
              </a:rPr>
              <a:t>创下</a:t>
            </a:r>
            <a:r>
              <a:rPr lang="zh-CN" altLang="en-US" sz="2000" dirty="0">
                <a:solidFill>
                  <a:schemeClr val="accent1"/>
                </a:solidFill>
                <a:latin typeface="华文楷体" panose="02010600040101010101" pitchFamily="2" charset="-122"/>
                <a:ea typeface="华文楷体" panose="02010600040101010101" pitchFamily="2" charset="-122"/>
              </a:rPr>
              <a:t>历史最高的融资记录，数额超过 </a:t>
            </a:r>
            <a:r>
              <a:rPr lang="en-US" altLang="zh-CN" sz="2000" dirty="0">
                <a:solidFill>
                  <a:schemeClr val="accent1"/>
                </a:solidFill>
                <a:latin typeface="华文楷体" panose="02010600040101010101" pitchFamily="2" charset="-122"/>
                <a:ea typeface="华文楷体" panose="02010600040101010101" pitchFamily="2" charset="-122"/>
              </a:rPr>
              <a:t>1.6 </a:t>
            </a:r>
            <a:r>
              <a:rPr lang="zh-CN" altLang="en-US" sz="2000" dirty="0">
                <a:solidFill>
                  <a:schemeClr val="accent1"/>
                </a:solidFill>
                <a:latin typeface="华文楷体" panose="02010600040101010101" pitchFamily="2" charset="-122"/>
                <a:ea typeface="华文楷体" panose="02010600040101010101" pitchFamily="2" charset="-122"/>
              </a:rPr>
              <a:t>亿美元。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dirty="0" smtClean="0">
                <a:solidFill>
                  <a:schemeClr val="accent1"/>
                </a:solidFill>
                <a:latin typeface="华文楷体" panose="02010600040101010101" pitchFamily="2" charset="-122"/>
                <a:ea typeface="华文楷体" panose="02010600040101010101" pitchFamily="2" charset="-122"/>
              </a:rPr>
              <a:t>传统</a:t>
            </a:r>
            <a:r>
              <a:rPr lang="zh-CN" altLang="en-US" sz="2000" dirty="0">
                <a:solidFill>
                  <a:schemeClr val="accent1"/>
                </a:solidFill>
                <a:latin typeface="华文楷体" panose="02010600040101010101" pitchFamily="2" charset="-122"/>
                <a:ea typeface="华文楷体" panose="02010600040101010101" pitchFamily="2" charset="-122"/>
              </a:rPr>
              <a:t>风投基金也开始尝试用区块链募集资金 </a:t>
            </a:r>
            <a:r>
              <a:rPr lang="zh-CN" altLang="en-US" sz="2000" dirty="0" smtClean="0">
                <a:solidFill>
                  <a:schemeClr val="accent1"/>
                </a:solidFill>
                <a:latin typeface="华文楷体" panose="02010600040101010101" pitchFamily="2" charset="-122"/>
                <a:ea typeface="华文楷体" panose="02010600040101010101" pitchFamily="2" charset="-122"/>
              </a:rPr>
              <a:t>。</a:t>
            </a:r>
            <a:r>
              <a:rPr lang="en-US" altLang="zh-CN" sz="2000" dirty="0" err="1" smtClean="0">
                <a:solidFill>
                  <a:schemeClr val="accent1"/>
                </a:solidFill>
                <a:latin typeface="华文楷体" panose="02010600040101010101" pitchFamily="2" charset="-122"/>
                <a:ea typeface="华文楷体" panose="02010600040101010101" pitchFamily="2" charset="-122"/>
              </a:rPr>
              <a:t>Blockchain</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en-US" altLang="zh-CN" sz="2000" dirty="0">
                <a:solidFill>
                  <a:schemeClr val="accent1"/>
                </a:solidFill>
                <a:latin typeface="华文楷体" panose="02010600040101010101" pitchFamily="2" charset="-122"/>
                <a:ea typeface="华文楷体" panose="02010600040101010101" pitchFamily="2" charset="-122"/>
              </a:rPr>
              <a:t>Capital </a:t>
            </a:r>
            <a:r>
              <a:rPr lang="zh-CN" altLang="en-US" sz="2000" dirty="0">
                <a:solidFill>
                  <a:schemeClr val="accent1"/>
                </a:solidFill>
                <a:latin typeface="华文楷体" panose="02010600040101010101" pitchFamily="2" charset="-122"/>
                <a:ea typeface="华文楷体" panose="02010600040101010101" pitchFamily="2" charset="-122"/>
              </a:rPr>
              <a:t>在 </a:t>
            </a:r>
            <a:r>
              <a:rPr lang="en-US" altLang="zh-CN" sz="2000" dirty="0">
                <a:solidFill>
                  <a:schemeClr val="accent1"/>
                </a:solidFill>
                <a:latin typeface="华文楷体" panose="02010600040101010101" pitchFamily="2" charset="-122"/>
                <a:ea typeface="华文楷体" panose="02010600040101010101" pitchFamily="2" charset="-122"/>
              </a:rPr>
              <a:t>2017 </a:t>
            </a:r>
            <a:r>
              <a:rPr lang="zh-CN" altLang="en-US" sz="2000" dirty="0">
                <a:solidFill>
                  <a:schemeClr val="accent1"/>
                </a:solidFill>
                <a:latin typeface="华文楷体" panose="02010600040101010101" pitchFamily="2" charset="-122"/>
                <a:ea typeface="华文楷体" panose="02010600040101010101" pitchFamily="2" charset="-122"/>
              </a:rPr>
              <a:t>年发行的一支基金创新地采用了传统方式加 </a:t>
            </a:r>
            <a:r>
              <a:rPr lang="en-US" altLang="zh-CN" sz="2000" dirty="0">
                <a:solidFill>
                  <a:schemeClr val="accent1"/>
                </a:solidFill>
                <a:latin typeface="华文楷体" panose="02010600040101010101" pitchFamily="2" charset="-122"/>
                <a:ea typeface="华文楷体" panose="02010600040101010101" pitchFamily="2" charset="-122"/>
              </a:rPr>
              <a:t>ICO (Initial </a:t>
            </a:r>
            <a:r>
              <a:rPr lang="en-US" altLang="zh-CN" sz="2000" dirty="0" err="1" smtClean="0">
                <a:solidFill>
                  <a:schemeClr val="accent1"/>
                </a:solidFill>
                <a:latin typeface="华文楷体" panose="02010600040101010101" pitchFamily="2" charset="-122"/>
                <a:ea typeface="华文楷体" panose="02010600040101010101" pitchFamily="2" charset="-122"/>
              </a:rPr>
              <a:t>CoinOffering</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）方式进行募资，其中传统部分规模 </a:t>
            </a:r>
            <a:r>
              <a:rPr lang="en-US" altLang="zh-CN" sz="2000" dirty="0">
                <a:solidFill>
                  <a:schemeClr val="accent1"/>
                </a:solidFill>
                <a:latin typeface="华文楷体" panose="02010600040101010101" pitchFamily="2" charset="-122"/>
                <a:ea typeface="华文楷体" panose="02010600040101010101" pitchFamily="2" charset="-122"/>
              </a:rPr>
              <a:t>4000 </a:t>
            </a:r>
            <a:r>
              <a:rPr lang="zh-CN" altLang="en-US" sz="2000" dirty="0">
                <a:solidFill>
                  <a:schemeClr val="accent1"/>
                </a:solidFill>
                <a:latin typeface="华文楷体" panose="02010600040101010101" pitchFamily="2" charset="-122"/>
                <a:ea typeface="华文楷体" panose="02010600040101010101" pitchFamily="2" charset="-122"/>
              </a:rPr>
              <a:t>万美元， </a:t>
            </a:r>
            <a:r>
              <a:rPr lang="en-US" altLang="zh-CN" sz="2000" dirty="0">
                <a:solidFill>
                  <a:schemeClr val="accent1"/>
                </a:solidFill>
                <a:latin typeface="华文楷体" panose="02010600040101010101" pitchFamily="2" charset="-122"/>
                <a:ea typeface="华文楷体" panose="02010600040101010101" pitchFamily="2" charset="-122"/>
              </a:rPr>
              <a:t>ICO </a:t>
            </a:r>
            <a:r>
              <a:rPr lang="zh-CN" altLang="en-US" sz="2000" dirty="0">
                <a:solidFill>
                  <a:schemeClr val="accent1"/>
                </a:solidFill>
                <a:latin typeface="华文楷体" panose="02010600040101010101" pitchFamily="2" charset="-122"/>
                <a:ea typeface="华文楷体" panose="02010600040101010101" pitchFamily="2" charset="-122"/>
              </a:rPr>
              <a:t>部分规模 </a:t>
            </a:r>
            <a:r>
              <a:rPr lang="en-US" altLang="zh-CN" sz="2000" dirty="0">
                <a:solidFill>
                  <a:schemeClr val="accent1"/>
                </a:solidFill>
                <a:latin typeface="华文楷体" panose="02010600040101010101" pitchFamily="2" charset="-122"/>
                <a:ea typeface="华文楷体" panose="02010600040101010101" pitchFamily="2" charset="-122"/>
              </a:rPr>
              <a:t>1000 </a:t>
            </a:r>
            <a:r>
              <a:rPr lang="zh-CN" altLang="en-US" sz="2000" dirty="0" smtClean="0">
                <a:solidFill>
                  <a:schemeClr val="accent1"/>
                </a:solidFill>
                <a:latin typeface="华文楷体" panose="02010600040101010101" pitchFamily="2" charset="-122"/>
                <a:ea typeface="华文楷体" panose="02010600040101010101" pitchFamily="2" charset="-122"/>
              </a:rPr>
              <a:t>万美元。</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endParaRPr lang="en-US" altLang="zh-CN" sz="2400" dirty="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    目前</a:t>
            </a:r>
            <a:r>
              <a:rPr lang="zh-CN" altLang="en-US" sz="2000" dirty="0">
                <a:solidFill>
                  <a:schemeClr val="accent1"/>
                </a:solidFill>
                <a:latin typeface="华文楷体" panose="02010600040101010101" pitchFamily="2" charset="-122"/>
                <a:ea typeface="华文楷体" panose="02010600040101010101" pitchFamily="2" charset="-122"/>
              </a:rPr>
              <a:t>对于 </a:t>
            </a:r>
            <a:r>
              <a:rPr lang="en-US" altLang="zh-CN" sz="2000" dirty="0">
                <a:solidFill>
                  <a:schemeClr val="accent1"/>
                </a:solidFill>
                <a:latin typeface="华文楷体" panose="02010600040101010101" pitchFamily="2" charset="-122"/>
                <a:ea typeface="华文楷体" panose="02010600040101010101" pitchFamily="2" charset="-122"/>
              </a:rPr>
              <a:t>ICO </a:t>
            </a:r>
            <a:r>
              <a:rPr lang="zh-CN" altLang="en-US" sz="2000" dirty="0">
                <a:solidFill>
                  <a:schemeClr val="accent1"/>
                </a:solidFill>
                <a:latin typeface="华文楷体" panose="02010600040101010101" pitchFamily="2" charset="-122"/>
                <a:ea typeface="华文楷体" panose="02010600040101010101" pitchFamily="2" charset="-122"/>
              </a:rPr>
              <a:t>的众筹模式缺少明确的法律法规，对项目的商业模式也很难按照</a:t>
            </a:r>
            <a:r>
              <a:rPr lang="zh-CN" altLang="en-US" sz="2000" dirty="0" smtClean="0">
                <a:solidFill>
                  <a:schemeClr val="accent1"/>
                </a:solidFill>
                <a:latin typeface="华文楷体" panose="02010600040101010101" pitchFamily="2" charset="-122"/>
                <a:ea typeface="华文楷体" panose="02010600040101010101" pitchFamily="2" charset="-122"/>
              </a:rPr>
              <a:t>传统方法</a:t>
            </a:r>
            <a:r>
              <a:rPr lang="zh-CN" altLang="en-US" sz="2000" dirty="0">
                <a:solidFill>
                  <a:schemeClr val="accent1"/>
                </a:solidFill>
                <a:latin typeface="华文楷体" panose="02010600040101010101" pitchFamily="2" charset="-122"/>
                <a:ea typeface="华文楷体" panose="02010600040101010101" pitchFamily="2" charset="-122"/>
              </a:rPr>
              <a:t>进行估值与代币定价。 但随着项目发起人开始重视对底层技术、资金使用和项目</a:t>
            </a:r>
            <a:r>
              <a:rPr lang="zh-CN" altLang="en-US" sz="2000" dirty="0" smtClean="0">
                <a:solidFill>
                  <a:schemeClr val="accent1"/>
                </a:solidFill>
                <a:latin typeface="华文楷体" panose="02010600040101010101" pitchFamily="2" charset="-122"/>
                <a:ea typeface="华文楷体" panose="02010600040101010101" pitchFamily="2" charset="-122"/>
              </a:rPr>
              <a:t>发展信息</a:t>
            </a:r>
            <a:r>
              <a:rPr lang="zh-CN" altLang="en-US" sz="2000" dirty="0">
                <a:solidFill>
                  <a:schemeClr val="accent1"/>
                </a:solidFill>
                <a:latin typeface="华文楷体" panose="02010600040101010101" pitchFamily="2" charset="-122"/>
                <a:ea typeface="华文楷体" panose="02010600040101010101" pitchFamily="2" charset="-122"/>
              </a:rPr>
              <a:t>披露，大众投资者开始加深理解区块链技术及其可行的应用场景，将有助于促进这种</a:t>
            </a:r>
            <a:r>
              <a:rPr lang="zh-CN" altLang="en-US" sz="2000" dirty="0" smtClean="0">
                <a:solidFill>
                  <a:schemeClr val="accent1"/>
                </a:solidFill>
                <a:latin typeface="华文楷体" panose="02010600040101010101" pitchFamily="2" charset="-122"/>
                <a:ea typeface="华文楷体" panose="02010600040101010101" pitchFamily="2" charset="-122"/>
              </a:rPr>
              <a:t>新兴</a:t>
            </a:r>
            <a:r>
              <a:rPr lang="zh-CN" altLang="en-US" sz="2000" dirty="0">
                <a:solidFill>
                  <a:schemeClr val="accent1"/>
                </a:solidFill>
                <a:latin typeface="华文楷体" panose="02010600040101010101" pitchFamily="2" charset="-122"/>
                <a:ea typeface="华文楷体" panose="02010600040101010101" pitchFamily="2" charset="-122"/>
              </a:rPr>
              <a:t>模式的健康发展 。</a:t>
            </a:r>
            <a:r>
              <a:rPr lang="zh-CN" altLang="en-US" sz="2400" dirty="0">
                <a:solidFill>
                  <a:schemeClr val="accent1"/>
                </a:solidFill>
                <a:latin typeface="华文楷体" panose="02010600040101010101" pitchFamily="2" charset="-122"/>
                <a:ea typeface="华文楷体" panose="02010600040101010101" pitchFamily="2" charset="-122"/>
              </a:rPr>
              <a:t> </a:t>
            </a:r>
            <a:br>
              <a:rPr lang="zh-CN" altLang="en-US" sz="2400" dirty="0">
                <a:solidFill>
                  <a:schemeClr val="accent1"/>
                </a:solidFill>
                <a:latin typeface="华文楷体" panose="02010600040101010101" pitchFamily="2" charset="-122"/>
                <a:ea typeface="华文楷体" panose="02010600040101010101" pitchFamily="2" charset="-122"/>
              </a:rPr>
            </a:br>
            <a:r>
              <a:rPr lang="zh-CN" altLang="en-US" sz="2000" dirty="0"/>
              <a:t/>
            </a:r>
            <a:br>
              <a:rPr lang="zh-CN" altLang="en-US" sz="2000" dirty="0"/>
            </a:br>
            <a:r>
              <a:rPr lang="zh-CN" altLang="en-US" sz="2000" dirty="0"/>
              <a:t/>
            </a:r>
            <a:br>
              <a:rPr lang="zh-CN" altLang="en-US" sz="2000" dirty="0"/>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3.2 </a:t>
            </a:r>
            <a:r>
              <a:rPr lang="zh-CN" altLang="en-US" sz="2000" b="1" dirty="0" smtClean="0"/>
              <a:t>金融服务</a:t>
            </a:r>
            <a:r>
              <a:rPr lang="en-US" altLang="zh-CN" sz="2000" b="1" dirty="0" smtClean="0"/>
              <a:t>——</a:t>
            </a:r>
            <a:r>
              <a:rPr lang="zh-CN" altLang="en-US" sz="2000" b="1" dirty="0"/>
              <a:t>众</a:t>
            </a:r>
            <a:r>
              <a:rPr lang="zh-CN" altLang="en-US" sz="2000" b="1" dirty="0" smtClean="0"/>
              <a:t>筹投资</a:t>
            </a:r>
            <a:endParaRPr lang="zh-CN" altLang="en-US" sz="2000" b="1" dirty="0"/>
          </a:p>
        </p:txBody>
      </p:sp>
    </p:spTree>
    <p:extLst>
      <p:ext uri="{BB962C8B-B14F-4D97-AF65-F5344CB8AC3E}">
        <p14:creationId xmlns:p14="http://schemas.microsoft.com/office/powerpoint/2010/main" val="64341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339435" y="940437"/>
            <a:ext cx="11166764" cy="5816977"/>
          </a:xfrm>
          <a:prstGeom prst="rect">
            <a:avLst/>
          </a:prstGeom>
          <a:noFill/>
        </p:spPr>
        <p:txBody>
          <a:bodyPr wrap="square" rtlCol="0">
            <a:spAutoFit/>
          </a:bodyPr>
          <a:lstStyle/>
          <a:p>
            <a:pPr>
              <a:lnSpc>
                <a:spcPct val="150000"/>
              </a:lnSpc>
            </a:pPr>
            <a:r>
              <a:rPr lang="zh-CN" altLang="en-US" dirty="0" smtClean="0"/>
              <a:t>    </a:t>
            </a:r>
            <a:r>
              <a:rPr lang="zh-CN" altLang="en-US" sz="2000" dirty="0" smtClean="0">
                <a:solidFill>
                  <a:schemeClr val="accent1"/>
                </a:solidFill>
                <a:latin typeface="华文楷体" panose="02010600040101010101" pitchFamily="2" charset="-122"/>
                <a:ea typeface="华文楷体" panose="02010600040101010101" pitchFamily="2" charset="-122"/>
              </a:rPr>
              <a:t>虽然</a:t>
            </a:r>
            <a:r>
              <a:rPr lang="zh-CN" altLang="en-US" sz="2000" dirty="0">
                <a:solidFill>
                  <a:schemeClr val="accent1"/>
                </a:solidFill>
                <a:latin typeface="华文楷体" panose="02010600040101010101" pitchFamily="2" charset="-122"/>
                <a:ea typeface="华文楷体" panose="02010600040101010101" pitchFamily="2" charset="-122"/>
              </a:rPr>
              <a:t>现在大量的互联网企业（包括各类社交网站）尝试从各种维度获取了海量的用户</a:t>
            </a:r>
            <a:r>
              <a:rPr lang="zh-CN" altLang="en-US" sz="2000" dirty="0" smtClean="0">
                <a:solidFill>
                  <a:schemeClr val="accent1"/>
                </a:solidFill>
                <a:latin typeface="华文楷体" panose="02010600040101010101" pitchFamily="2" charset="-122"/>
                <a:ea typeface="华文楷体" panose="02010600040101010101" pitchFamily="2" charset="-122"/>
              </a:rPr>
              <a:t>信息</a:t>
            </a:r>
            <a:r>
              <a:rPr lang="zh-CN" altLang="en-US" sz="2000" dirty="0">
                <a:solidFill>
                  <a:schemeClr val="accent1"/>
                </a:solidFill>
                <a:latin typeface="华文楷体" panose="02010600040101010101" pitchFamily="2" charset="-122"/>
                <a:ea typeface="华文楷体" panose="02010600040101010101" pitchFamily="2" charset="-122"/>
              </a:rPr>
              <a:t>，但从征信角度看，这些数据仍然存在若干</a:t>
            </a:r>
            <a:r>
              <a:rPr lang="zh-CN" altLang="en-US" sz="2000" dirty="0" smtClean="0">
                <a:solidFill>
                  <a:schemeClr val="accent1"/>
                </a:solidFill>
                <a:latin typeface="华文楷体" panose="02010600040101010101" pitchFamily="2" charset="-122"/>
                <a:ea typeface="华文楷体" panose="02010600040101010101" pitchFamily="2" charset="-122"/>
              </a:rPr>
              <a:t>问题</a:t>
            </a:r>
            <a:r>
              <a:rPr lang="zh-CN" altLang="en-US" sz="2000" dirty="0">
                <a:solidFill>
                  <a:schemeClr val="accent1"/>
                </a:solidFill>
                <a:latin typeface="华文楷体" panose="02010600040101010101" pitchFamily="2" charset="-122"/>
                <a:ea typeface="华文楷体" panose="02010600040101010101" pitchFamily="2" charset="-122"/>
              </a:rPr>
              <a:t>：</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数据</a:t>
            </a:r>
            <a:r>
              <a:rPr lang="zh-CN" altLang="en-US" sz="2000" b="1" dirty="0">
                <a:solidFill>
                  <a:schemeClr val="accent1"/>
                </a:solidFill>
                <a:latin typeface="华文楷体" panose="02010600040101010101" pitchFamily="2" charset="-122"/>
                <a:ea typeface="华文楷体" panose="02010600040101010101" pitchFamily="2" charset="-122"/>
              </a:rPr>
              <a:t>量不足 </a:t>
            </a:r>
            <a:r>
              <a:rPr lang="zh-CN" altLang="en-US" sz="2000" dirty="0">
                <a:solidFill>
                  <a:schemeClr val="accent1"/>
                </a:solidFill>
                <a:latin typeface="华文楷体" panose="02010600040101010101" pitchFamily="2" charset="-122"/>
                <a:ea typeface="华文楷体" panose="02010600040101010101" pitchFamily="2" charset="-122"/>
              </a:rPr>
              <a:t>：数据量越大，能获得的价值自然越高，数据量过少则无法产生</a:t>
            </a:r>
            <a:r>
              <a:rPr lang="zh-CN" altLang="en-US" sz="2000" dirty="0" smtClean="0">
                <a:solidFill>
                  <a:schemeClr val="accent1"/>
                </a:solidFill>
                <a:latin typeface="华文楷体" panose="02010600040101010101" pitchFamily="2" charset="-122"/>
                <a:ea typeface="华文楷体" panose="02010600040101010101" pitchFamily="2" charset="-122"/>
              </a:rPr>
              <a:t>有效价值；</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相关</a:t>
            </a:r>
            <a:r>
              <a:rPr lang="zh-CN" altLang="en-US" sz="2000" b="1" dirty="0">
                <a:solidFill>
                  <a:schemeClr val="accent1"/>
                </a:solidFill>
                <a:latin typeface="华文楷体" panose="02010600040101010101" pitchFamily="2" charset="-122"/>
                <a:ea typeface="华文楷体" panose="02010600040101010101" pitchFamily="2" charset="-122"/>
              </a:rPr>
              <a:t>度较差</a:t>
            </a:r>
            <a:r>
              <a:rPr lang="zh-CN" altLang="en-US" sz="2000" dirty="0">
                <a:solidFill>
                  <a:schemeClr val="accent1"/>
                </a:solidFill>
                <a:latin typeface="华文楷体" panose="02010600040101010101" pitchFamily="2" charset="-122"/>
                <a:ea typeface="华文楷体" panose="02010600040101010101" pitchFamily="2" charset="-122"/>
              </a:rPr>
              <a:t>：最核心的数据也往往是最敏感的 。 在隐私高度敏感的今天，用户都</a:t>
            </a:r>
            <a:r>
              <a:rPr lang="zh-CN" altLang="en-US" sz="2000" dirty="0" smtClean="0">
                <a:solidFill>
                  <a:schemeClr val="accent1"/>
                </a:solidFill>
                <a:latin typeface="华文楷体" panose="02010600040101010101" pitchFamily="2" charset="-122"/>
                <a:ea typeface="华文楷体" panose="02010600040101010101" pitchFamily="2" charset="-122"/>
              </a:rPr>
              <a:t>不希望</a:t>
            </a:r>
            <a:r>
              <a:rPr lang="zh-CN" altLang="en-US" sz="2000" dirty="0">
                <a:solidFill>
                  <a:schemeClr val="accent1"/>
                </a:solidFill>
                <a:latin typeface="华文楷体" panose="02010600040101010101" pitchFamily="2" charset="-122"/>
                <a:ea typeface="华文楷体" panose="02010600040101010101" pitchFamily="2" charset="-122"/>
              </a:rPr>
              <a:t>暴露过多数据给第三方，因此企业获取到数据中有效成分往往很少</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a:solidFill>
                <a:schemeClr val="accent1"/>
              </a:solidFill>
              <a:latin typeface="华文楷体" panose="02010600040101010101" pitchFamily="2" charset="-122"/>
              <a:ea typeface="华文楷体" panose="02010600040101010101" pitchFamily="2" charset="-122"/>
            </a:endParaRPr>
          </a:p>
          <a:p>
            <a:pPr marL="742950" lvl="1" indent="-285750">
              <a:lnSpc>
                <a:spcPct val="150000"/>
              </a:lnSpc>
              <a:buFont typeface="Wingdings" panose="05000000000000000000" pitchFamily="2" charset="2"/>
              <a:buChar char="p"/>
            </a:pPr>
            <a:r>
              <a:rPr lang="zh-CN" altLang="en-US" sz="2000" b="1" dirty="0" smtClean="0">
                <a:solidFill>
                  <a:schemeClr val="accent1"/>
                </a:solidFill>
                <a:latin typeface="华文楷体" panose="02010600040101010101" pitchFamily="2" charset="-122"/>
                <a:ea typeface="华文楷体" panose="02010600040101010101" pitchFamily="2" charset="-122"/>
              </a:rPr>
              <a:t>时效性</a:t>
            </a:r>
            <a:r>
              <a:rPr lang="zh-CN" altLang="en-US" sz="2000" b="1" dirty="0">
                <a:solidFill>
                  <a:schemeClr val="accent1"/>
                </a:solidFill>
                <a:latin typeface="华文楷体" panose="02010600040101010101" pitchFamily="2" charset="-122"/>
                <a:ea typeface="华文楷体" panose="02010600040101010101" pitchFamily="2" charset="-122"/>
              </a:rPr>
              <a:t>不足</a:t>
            </a:r>
            <a:r>
              <a:rPr lang="zh-CN" altLang="en-US" sz="2000" dirty="0">
                <a:solidFill>
                  <a:schemeClr val="accent1"/>
                </a:solidFill>
                <a:latin typeface="华文楷体" panose="02010600040101010101" pitchFamily="2" charset="-122"/>
                <a:ea typeface="华文楷体" panose="02010600040101010101" pitchFamily="2" charset="-122"/>
              </a:rPr>
              <a:t>：企业可以从明面上获取到的用户数据往往是过时的，甚至存在虚假</a:t>
            </a:r>
            <a:r>
              <a:rPr lang="zh-CN" altLang="en-US" sz="2000" dirty="0" smtClean="0">
                <a:solidFill>
                  <a:schemeClr val="accent1"/>
                </a:solidFill>
                <a:latin typeface="华文楷体" panose="02010600040101010101" pitchFamily="2" charset="-122"/>
                <a:ea typeface="华文楷体" panose="02010600040101010101" pitchFamily="2" charset="-122"/>
              </a:rPr>
              <a:t>信息</a:t>
            </a:r>
            <a:r>
              <a:rPr lang="zh-CN" altLang="en-US" sz="2000" dirty="0">
                <a:solidFill>
                  <a:schemeClr val="accent1"/>
                </a:solidFill>
                <a:latin typeface="华文楷体" panose="02010600040101010101" pitchFamily="2" charset="-122"/>
                <a:ea typeface="华文楷体" panose="02010600040101010101" pitchFamily="2" charset="-122"/>
              </a:rPr>
              <a:t>，对相关分析的可信度造成严重干扰 。</a:t>
            </a:r>
            <a:r>
              <a:rPr lang="zh-CN" altLang="en-US" sz="2400" dirty="0">
                <a:solidFill>
                  <a:schemeClr val="accent1"/>
                </a:solidFill>
                <a:latin typeface="华文楷体" panose="02010600040101010101" pitchFamily="2" charset="-122"/>
                <a:ea typeface="华文楷体" panose="02010600040101010101" pitchFamily="2" charset="-122"/>
              </a:rPr>
              <a:t> </a:t>
            </a:r>
            <a:endParaRPr lang="en-US" altLang="zh-CN" sz="2400" dirty="0" smtClean="0">
              <a:solidFill>
                <a:schemeClr val="accent1"/>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1"/>
                </a:solidFill>
                <a:latin typeface="华文楷体" panose="02010600040101010101" pitchFamily="2" charset="-122"/>
                <a:ea typeface="华文楷体" panose="02010600040101010101" pitchFamily="2" charset="-122"/>
              </a:rPr>
              <a:t>利用区块链进行征信管理的优势</a:t>
            </a:r>
            <a:r>
              <a:rPr lang="en-US" altLang="zh-CN" sz="2400" dirty="0" smtClean="0">
                <a:solidFill>
                  <a:schemeClr val="accent1"/>
                </a:solidFill>
                <a:latin typeface="华文楷体" panose="02010600040101010101" pitchFamily="2" charset="-122"/>
                <a:ea typeface="华文楷体" panose="02010600040101010101" pitchFamily="2" charset="-122"/>
              </a:rPr>
              <a:t>:</a:t>
            </a:r>
            <a:endParaRPr lang="en-US" altLang="zh-CN" sz="2400" dirty="0">
              <a:solidFill>
                <a:schemeClr val="accent1"/>
              </a:solidFill>
              <a:latin typeface="华文楷体" panose="02010600040101010101" pitchFamily="2" charset="-122"/>
              <a:ea typeface="华文楷体" panose="02010600040101010101" pitchFamily="2" charset="-122"/>
            </a:endParaRPr>
          </a:p>
          <a:p>
            <a:pPr marL="914400" lvl="1" indent="-457200">
              <a:lnSpc>
                <a:spcPct val="150000"/>
              </a:lnSpc>
              <a:buFont typeface="Wingdings" panose="05000000000000000000" pitchFamily="2" charset="2"/>
              <a:buChar char="Ø"/>
            </a:pPr>
            <a:r>
              <a:rPr lang="zh-CN" altLang="en-US" sz="2000" dirty="0">
                <a:solidFill>
                  <a:schemeClr val="accent1"/>
                </a:solidFill>
                <a:latin typeface="华文楷体" panose="02010600040101010101" pitchFamily="2" charset="-122"/>
                <a:ea typeface="华文楷体" panose="02010600040101010101" pitchFamily="2" charset="-122"/>
              </a:rPr>
              <a:t>利用区块链平台将可能提供前所未有规模的相关性极高的数据，这些数据可以在时空中准确定位，并严格关联到用户 。提高信用评估的准确率，同时降低评估成本 </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914400" lvl="1" indent="-457200">
              <a:lnSpc>
                <a:spcPct val="150000"/>
              </a:lnSpc>
              <a:buFont typeface="Wingdings" panose="05000000000000000000" pitchFamily="2" charset="2"/>
              <a:buChar char="Ø"/>
            </a:pPr>
            <a:r>
              <a:rPr lang="zh-CN" altLang="en-US" sz="2000" dirty="0" smtClean="0">
                <a:solidFill>
                  <a:schemeClr val="accent1"/>
                </a:solidFill>
                <a:latin typeface="华文楷体" panose="02010600040101010101" pitchFamily="2" charset="-122"/>
                <a:ea typeface="华文楷体" panose="02010600040101010101" pitchFamily="2" charset="-122"/>
              </a:rPr>
              <a:t>区</a:t>
            </a:r>
            <a:r>
              <a:rPr lang="zh-CN" altLang="en-US" sz="2000" dirty="0">
                <a:solidFill>
                  <a:schemeClr val="accent1"/>
                </a:solidFill>
                <a:latin typeface="华文楷体" panose="02010600040101010101" pitchFamily="2" charset="-122"/>
                <a:ea typeface="华文楷体" panose="02010600040101010101" pitchFamily="2" charset="-122"/>
              </a:rPr>
              <a:t>块链中交易处理完全遵循约定自动化执行，基于区块链的信用机制将天然具备稳定性和中立性 。 </a:t>
            </a:r>
            <a:endParaRPr lang="zh-CN" altLang="en-US" sz="24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3.3 </a:t>
            </a:r>
            <a:r>
              <a:rPr lang="zh-CN" altLang="en-US" sz="2000" b="1" dirty="0" smtClean="0"/>
              <a:t>征信和权属管理</a:t>
            </a:r>
            <a:r>
              <a:rPr lang="en-US" altLang="zh-CN" sz="2000" b="1" dirty="0" smtClean="0"/>
              <a:t>——</a:t>
            </a:r>
            <a:r>
              <a:rPr lang="zh-CN" altLang="en-US" sz="2000" b="1" dirty="0" smtClean="0"/>
              <a:t>征信管理</a:t>
            </a:r>
            <a:endParaRPr lang="zh-CN" altLang="en-US" sz="2000" b="1" dirty="0"/>
          </a:p>
        </p:txBody>
      </p:sp>
    </p:spTree>
    <p:extLst>
      <p:ext uri="{BB962C8B-B14F-4D97-AF65-F5344CB8AC3E}">
        <p14:creationId xmlns:p14="http://schemas.microsoft.com/office/powerpoint/2010/main" val="1306149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110836" y="940437"/>
            <a:ext cx="12122727" cy="5632311"/>
          </a:xfrm>
          <a:prstGeom prst="rect">
            <a:avLst/>
          </a:prstGeom>
          <a:noFill/>
        </p:spPr>
        <p:txBody>
          <a:bodyPr wrap="square" rtlCol="0">
            <a:spAutoFit/>
          </a:bodyPr>
          <a:lstStyle/>
          <a:p>
            <a:pPr lvl="1">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目前权属管理领域存在的几个难题是：</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sz="2000" dirty="0">
                <a:solidFill>
                  <a:schemeClr val="accent1"/>
                </a:solidFill>
                <a:latin typeface="华文楷体" panose="02010600040101010101" pitchFamily="2" charset="-122"/>
                <a:ea typeface="华文楷体" panose="02010600040101010101" pitchFamily="2" charset="-122"/>
              </a:rPr>
              <a:t>所有权的确认和</a:t>
            </a:r>
            <a:r>
              <a:rPr lang="zh-CN" altLang="en-US" sz="2000" dirty="0" smtClean="0">
                <a:solidFill>
                  <a:schemeClr val="accent1"/>
                </a:solidFill>
                <a:latin typeface="华文楷体" panose="02010600040101010101" pitchFamily="2" charset="-122"/>
                <a:ea typeface="华文楷体" panose="02010600040101010101" pitchFamily="2" charset="-122"/>
              </a:rPr>
              <a:t>管理</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sz="2000" dirty="0">
                <a:solidFill>
                  <a:schemeClr val="accent1"/>
                </a:solidFill>
                <a:latin typeface="华文楷体" panose="02010600040101010101" pitchFamily="2" charset="-122"/>
                <a:ea typeface="华文楷体" panose="02010600040101010101" pitchFamily="2" charset="-122"/>
              </a:rPr>
              <a:t>交易的</a:t>
            </a:r>
            <a:r>
              <a:rPr lang="zh-CN" altLang="en-US" sz="2000" dirty="0" smtClean="0">
                <a:solidFill>
                  <a:schemeClr val="accent1"/>
                </a:solidFill>
                <a:latin typeface="华文楷体" panose="02010600040101010101" pitchFamily="2" charset="-122"/>
                <a:ea typeface="华文楷体" panose="02010600040101010101" pitchFamily="2" charset="-122"/>
              </a:rPr>
              <a:t>安全性</a:t>
            </a:r>
            <a:r>
              <a:rPr lang="zh-CN" altLang="en-US" sz="2000" dirty="0">
                <a:solidFill>
                  <a:schemeClr val="accent1"/>
                </a:solidFill>
                <a:latin typeface="华文楷体" panose="02010600040101010101" pitchFamily="2" charset="-122"/>
                <a:ea typeface="华文楷体" panose="02010600040101010101" pitchFamily="2" charset="-122"/>
              </a:rPr>
              <a:t>和可靠性保障 </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sz="2000" dirty="0">
                <a:solidFill>
                  <a:schemeClr val="accent1"/>
                </a:solidFill>
                <a:latin typeface="华文楷体" panose="02010600040101010101" pitchFamily="2" charset="-122"/>
                <a:ea typeface="华文楷体" panose="02010600040101010101" pitchFamily="2" charset="-122"/>
              </a:rPr>
              <a:t>必要的隐私保护机制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dirty="0"/>
              <a:t> </a:t>
            </a:r>
            <a:r>
              <a:rPr lang="zh-CN" altLang="en-US" dirty="0" smtClean="0"/>
              <a:t>   </a:t>
            </a:r>
            <a:r>
              <a:rPr lang="zh-CN" altLang="en-US" sz="2000" dirty="0">
                <a:solidFill>
                  <a:schemeClr val="accent1"/>
                </a:solidFill>
                <a:latin typeface="华文楷体" panose="02010600040101010101" pitchFamily="2" charset="-122"/>
                <a:ea typeface="华文楷体" panose="02010600040101010101" pitchFamily="2" charset="-122"/>
              </a:rPr>
              <a:t>利用区块链技术，物品的所有权是写在数字链上的，谁都无法修改 。 并且一旦出现合同中约定情况，区块链技术将确保合同能得到准确执行 。 这能有效减少传统情况下纠纷仲裁环节的人工干预和执行成本 。 </a:t>
            </a:r>
            <a:r>
              <a:rPr lang="zh-CN" altLang="en-US" sz="2000" dirty="0"/>
              <a:t/>
            </a:r>
            <a:br>
              <a:rPr lang="zh-CN" altLang="en-US" sz="2000" dirty="0"/>
            </a:br>
            <a:r>
              <a:rPr lang="zh-CN" altLang="en-US" sz="2000" b="1" dirty="0">
                <a:solidFill>
                  <a:schemeClr val="accent1"/>
                </a:solidFill>
                <a:latin typeface="华文楷体" panose="02010600040101010101" pitchFamily="2" charset="-122"/>
                <a:ea typeface="华文楷体" panose="02010600040101010101" pitchFamily="2" charset="-122"/>
              </a:rPr>
              <a:t>典型案例：</a:t>
            </a:r>
            <a:endParaRPr lang="en-US" altLang="zh-CN" sz="2000" b="1" dirty="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pPr>
            <a:r>
              <a:rPr lang="zh-CN" altLang="en-US" sz="2000" smtClean="0">
                <a:solidFill>
                  <a:schemeClr val="accent1"/>
                </a:solidFill>
                <a:latin typeface="华文楷体" panose="02010600040101010101" pitchFamily="2" charset="-122"/>
                <a:ea typeface="华文楷体" panose="02010600040101010101" pitchFamily="2" charset="-122"/>
              </a:rPr>
              <a:t>公证通</a:t>
            </a:r>
            <a:r>
              <a:rPr lang="zh-CN" altLang="en-US" sz="2000" dirty="0">
                <a:solidFill>
                  <a:schemeClr val="accent1"/>
                </a:solidFill>
                <a:latin typeface="华文楷体" panose="02010600040101010101" pitchFamily="2" charset="-122"/>
                <a:ea typeface="华文楷体" panose="02010600040101010101" pitchFamily="2" charset="-122"/>
              </a:rPr>
              <a:t>（ </a:t>
            </a:r>
            <a:r>
              <a:rPr lang="en-US" altLang="zh-CN" sz="2000" dirty="0" err="1">
                <a:solidFill>
                  <a:schemeClr val="accent1"/>
                </a:solidFill>
                <a:latin typeface="华文楷体" panose="02010600040101010101" pitchFamily="2" charset="-122"/>
                <a:ea typeface="华文楷体" panose="02010600040101010101" pitchFamily="2" charset="-122"/>
              </a:rPr>
              <a:t>Factom</a:t>
            </a:r>
            <a:r>
              <a:rPr lang="zh-CN" altLang="en-US" sz="2000" dirty="0">
                <a:solidFill>
                  <a:schemeClr val="accent1"/>
                </a:solidFill>
                <a:latin typeface="华文楷体" panose="02010600040101010101" pitchFamily="2" charset="-122"/>
                <a:ea typeface="华文楷体" panose="02010600040101010101" pitchFamily="2" charset="-122"/>
              </a:rPr>
              <a:t>）将待确权数据的指纹存放到基于区块链的分布式账本中，可以提供资产所有权的追踪服务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pPr>
            <a:r>
              <a:rPr lang="en-US" altLang="zh-CN" sz="2000" dirty="0" err="1" smtClean="0">
                <a:solidFill>
                  <a:schemeClr val="accent1"/>
                </a:solidFill>
                <a:latin typeface="华文楷体" panose="02010600040101010101" pitchFamily="2" charset="-122"/>
                <a:ea typeface="华文楷体" panose="02010600040101010101" pitchFamily="2" charset="-122"/>
              </a:rPr>
              <a:t>Everledger</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基于区块链技术实现贵重资产检测系统，将钻石或者艺术品等的权属信息记录在区块链上 </a:t>
            </a:r>
            <a:br>
              <a:rPr lang="zh-CN" altLang="en-US" sz="2000" dirty="0">
                <a:solidFill>
                  <a:schemeClr val="accent1"/>
                </a:solidFill>
                <a:latin typeface="华文楷体" panose="02010600040101010101" pitchFamily="2" charset="-122"/>
                <a:ea typeface="华文楷体" panose="02010600040101010101" pitchFamily="2" charset="-122"/>
              </a:rPr>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3.3 </a:t>
            </a:r>
            <a:r>
              <a:rPr lang="zh-CN" altLang="en-US" sz="2000" b="1" dirty="0" smtClean="0"/>
              <a:t>征信和权属管理</a:t>
            </a:r>
            <a:r>
              <a:rPr lang="en-US" altLang="zh-CN" sz="2000" b="1" dirty="0" smtClean="0"/>
              <a:t>——</a:t>
            </a:r>
            <a:r>
              <a:rPr lang="zh-CN" altLang="en-US" sz="2000" b="1" dirty="0" smtClean="0"/>
              <a:t>权属管理</a:t>
            </a:r>
            <a:endParaRPr lang="zh-CN" altLang="en-US" sz="2000" b="1" dirty="0"/>
          </a:p>
        </p:txBody>
      </p:sp>
    </p:spTree>
    <p:extLst>
      <p:ext uri="{BB962C8B-B14F-4D97-AF65-F5344CB8AC3E}">
        <p14:creationId xmlns:p14="http://schemas.microsoft.com/office/powerpoint/2010/main" val="3563048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3.3 </a:t>
            </a:r>
            <a:r>
              <a:rPr lang="zh-CN" altLang="en-US" sz="2000" b="1" dirty="0" smtClean="0"/>
              <a:t>征信和权属管理</a:t>
            </a:r>
            <a:r>
              <a:rPr lang="en-US" altLang="zh-CN" sz="2000" b="1" dirty="0" smtClean="0"/>
              <a:t>——</a:t>
            </a:r>
            <a:r>
              <a:rPr lang="zh-CN" altLang="en-US" sz="2000" b="1" dirty="0" smtClean="0"/>
              <a:t>权属管理</a:t>
            </a:r>
            <a:endParaRPr lang="zh-CN" altLang="en-US" sz="20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61" y="1001992"/>
            <a:ext cx="9749885" cy="5216948"/>
          </a:xfrm>
          <a:prstGeom prst="rect">
            <a:avLst/>
          </a:prstGeom>
        </p:spPr>
      </p:pic>
    </p:spTree>
    <p:extLst>
      <p:ext uri="{BB962C8B-B14F-4D97-AF65-F5344CB8AC3E}">
        <p14:creationId xmlns:p14="http://schemas.microsoft.com/office/powerpoint/2010/main" val="1433646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0" y="1272946"/>
            <a:ext cx="12122727" cy="3785652"/>
          </a:xfrm>
          <a:prstGeom prst="rect">
            <a:avLst/>
          </a:prstGeom>
          <a:noFill/>
        </p:spPr>
        <p:txBody>
          <a:bodyPr wrap="square" rtlCol="0">
            <a:spAutoFit/>
          </a:bodyPr>
          <a:lstStyle/>
          <a:p>
            <a:pPr lvl="1">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此外，还包括一些其他相关的应用项目</a:t>
            </a:r>
            <a:r>
              <a:rPr lang="zh-CN" altLang="en-US" sz="2000" dirty="0" smtClean="0">
                <a:solidFill>
                  <a:schemeClr val="accent1"/>
                </a:solidFill>
                <a:latin typeface="华文楷体" panose="02010600040101010101" pitchFamily="2" charset="-122"/>
                <a:ea typeface="华文楷体" panose="02010600040101010101" pitchFamily="2" charset="-122"/>
              </a:rPr>
              <a:t>：</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zh-CN" altLang="en-US" sz="2000" dirty="0">
                <a:solidFill>
                  <a:schemeClr val="accent1"/>
                </a:solidFill>
                <a:latin typeface="华文楷体" panose="02010600040101010101" pitchFamily="2" charset="-122"/>
                <a:ea typeface="华文楷体" panose="02010600040101010101" pitchFamily="2" charset="-122"/>
              </a:rPr>
              <a:t>基于区块链的学历认证系统 </a:t>
            </a:r>
            <a:r>
              <a:rPr lang="zh-CN" altLang="en-US" sz="2000" dirty="0" smtClean="0">
                <a:solidFill>
                  <a:schemeClr val="accent1"/>
                </a:solidFill>
                <a:latin typeface="华文楷体" panose="02010600040101010101" pitchFamily="2" charset="-122"/>
                <a:ea typeface="华文楷体" panose="02010600040101010101" pitchFamily="2" charset="-122"/>
              </a:rPr>
              <a:t>，</a:t>
            </a:r>
            <a:r>
              <a:rPr lang="zh-CN" altLang="en-US" sz="2000" dirty="0">
                <a:solidFill>
                  <a:schemeClr val="accent1"/>
                </a:solidFill>
                <a:latin typeface="华文楷体" panose="02010600040101010101" pitchFamily="2" charset="-122"/>
                <a:ea typeface="华文楷体" panose="02010600040101010101" pitchFamily="2" charset="-122"/>
              </a:rPr>
              <a:t>用人</a:t>
            </a:r>
            <a:r>
              <a:rPr lang="zh-CN" altLang="en-US" sz="2000" dirty="0" smtClean="0">
                <a:solidFill>
                  <a:schemeClr val="accent1"/>
                </a:solidFill>
                <a:latin typeface="华文楷体" panose="02010600040101010101" pitchFamily="2" charset="-122"/>
                <a:ea typeface="华文楷体" panose="02010600040101010101" pitchFamily="2" charset="-122"/>
              </a:rPr>
              <a:t>单位</a:t>
            </a:r>
            <a:r>
              <a:rPr lang="zh-CN" altLang="en-US" sz="2000" dirty="0">
                <a:solidFill>
                  <a:schemeClr val="accent1"/>
                </a:solidFill>
                <a:latin typeface="华文楷体" panose="02010600040101010101" pitchFamily="2" charset="-122"/>
                <a:ea typeface="华文楷体" panose="02010600040101010101" pitchFamily="2" charset="-122"/>
              </a:rPr>
              <a:t>可以确认求职者的学历信息是否真实可靠 </a:t>
            </a:r>
            <a:r>
              <a:rPr lang="zh-CN" altLang="en-US" sz="2000" dirty="0" smtClean="0">
                <a:solidFill>
                  <a:schemeClr val="accent1"/>
                </a:solidFill>
                <a:latin typeface="华文楷体" panose="02010600040101010101" pitchFamily="2" charset="-122"/>
                <a:ea typeface="华文楷体" panose="02010600040101010101" pitchFamily="2" charset="-122"/>
              </a:rPr>
              <a:t>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en-US" altLang="zh-CN" sz="2000" dirty="0" smtClean="0">
                <a:solidFill>
                  <a:schemeClr val="accent1"/>
                </a:solidFill>
                <a:latin typeface="华文楷体" panose="02010600040101010101" pitchFamily="2" charset="-122"/>
                <a:ea typeface="华文楷体" panose="02010600040101010101" pitchFamily="2" charset="-122"/>
              </a:rPr>
              <a:t>Chronicled </a:t>
            </a:r>
            <a:r>
              <a:rPr lang="zh-CN" altLang="en-US" sz="2000" dirty="0">
                <a:solidFill>
                  <a:schemeClr val="accent1"/>
                </a:solidFill>
                <a:latin typeface="华文楷体" panose="02010600040101010101" pitchFamily="2" charset="-122"/>
                <a:ea typeface="华文楷体" panose="02010600040101010101" pitchFamily="2" charset="-122"/>
              </a:rPr>
              <a:t>：基于区块链的球鞋鉴定方案，为正品球鞋添加电子标签，记录在区</a:t>
            </a:r>
            <a:r>
              <a:rPr lang="zh-CN" altLang="en-US" sz="2000" dirty="0" smtClean="0">
                <a:solidFill>
                  <a:schemeClr val="accent1"/>
                </a:solidFill>
                <a:latin typeface="华文楷体" panose="02010600040101010101" pitchFamily="2" charset="-122"/>
                <a:ea typeface="华文楷体" panose="02010600040101010101" pitchFamily="2" charset="-122"/>
              </a:rPr>
              <a:t>块链上</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en-US" altLang="zh-CN" sz="2000" dirty="0" err="1" smtClean="0">
                <a:solidFill>
                  <a:schemeClr val="accent1"/>
                </a:solidFill>
                <a:latin typeface="华文楷体" panose="02010600040101010101" pitchFamily="2" charset="-122"/>
                <a:ea typeface="华文楷体" panose="02010600040101010101" pitchFamily="2" charset="-122"/>
              </a:rPr>
              <a:t>Mediachain</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：通过 </a:t>
            </a:r>
            <a:r>
              <a:rPr lang="en-US" altLang="zh-CN" sz="2000" dirty="0">
                <a:solidFill>
                  <a:schemeClr val="accent1"/>
                </a:solidFill>
                <a:latin typeface="华文楷体" panose="02010600040101010101" pitchFamily="2" charset="-122"/>
                <a:ea typeface="华文楷体" panose="02010600040101010101" pitchFamily="2" charset="-122"/>
              </a:rPr>
              <a:t>metadata </a:t>
            </a:r>
            <a:r>
              <a:rPr lang="zh-CN" altLang="en-US" sz="2000" dirty="0">
                <a:solidFill>
                  <a:schemeClr val="accent1"/>
                </a:solidFill>
                <a:latin typeface="华文楷体" panose="02010600040101010101" pitchFamily="2" charset="-122"/>
                <a:ea typeface="华文楷体" panose="02010600040101010101" pitchFamily="2" charset="-122"/>
              </a:rPr>
              <a:t>协议，将内容创造者与作品唯一</a:t>
            </a:r>
            <a:r>
              <a:rPr lang="zh-CN" altLang="en-US" sz="2000" dirty="0" smtClean="0">
                <a:solidFill>
                  <a:schemeClr val="accent1"/>
                </a:solidFill>
                <a:latin typeface="华文楷体" panose="02010600040101010101" pitchFamily="2" charset="-122"/>
                <a:ea typeface="华文楷体" panose="02010600040101010101" pitchFamily="2" charset="-122"/>
              </a:rPr>
              <a:t>对应</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en-US" altLang="zh-CN" sz="2000" dirty="0" err="1" smtClean="0">
                <a:solidFill>
                  <a:schemeClr val="accent1"/>
                </a:solidFill>
                <a:latin typeface="华文楷体" panose="02010600040101010101" pitchFamily="2" charset="-122"/>
                <a:ea typeface="华文楷体" panose="02010600040101010101" pitchFamily="2" charset="-122"/>
              </a:rPr>
              <a:t>Monegraph</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：通过区块链保障图片版权的透明</a:t>
            </a:r>
            <a:r>
              <a:rPr lang="zh-CN" altLang="en-US" sz="2000" dirty="0" smtClean="0">
                <a:solidFill>
                  <a:schemeClr val="accent1"/>
                </a:solidFill>
                <a:latin typeface="华文楷体" panose="02010600040101010101" pitchFamily="2" charset="-122"/>
                <a:ea typeface="华文楷体" panose="02010600040101010101" pitchFamily="2" charset="-122"/>
              </a:rPr>
              <a:t>交易</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en-US" altLang="zh-CN" sz="2000" dirty="0" smtClean="0">
                <a:solidFill>
                  <a:schemeClr val="accent1"/>
                </a:solidFill>
                <a:latin typeface="华文楷体" panose="02010600040101010101" pitchFamily="2" charset="-122"/>
                <a:ea typeface="华文楷体" panose="02010600040101010101" pitchFamily="2" charset="-122"/>
              </a:rPr>
              <a:t>Mycelia </a:t>
            </a:r>
            <a:r>
              <a:rPr lang="zh-CN" altLang="en-US" sz="2000" dirty="0">
                <a:solidFill>
                  <a:schemeClr val="accent1"/>
                </a:solidFill>
                <a:latin typeface="华文楷体" panose="02010600040101010101" pitchFamily="2" charset="-122"/>
                <a:ea typeface="华文楷体" panose="02010600040101010101" pitchFamily="2" charset="-122"/>
              </a:rPr>
              <a:t>：区块链产权保护项目，为音乐人实现音乐的自由</a:t>
            </a:r>
            <a:r>
              <a:rPr lang="zh-CN" altLang="en-US" sz="2000" dirty="0" smtClean="0">
                <a:solidFill>
                  <a:schemeClr val="accent1"/>
                </a:solidFill>
                <a:latin typeface="华文楷体" panose="02010600040101010101" pitchFamily="2" charset="-122"/>
                <a:ea typeface="华文楷体" panose="02010600040101010101" pitchFamily="2" charset="-122"/>
              </a:rPr>
              <a:t>交易</a:t>
            </a:r>
            <a:endParaRPr lang="en-US" altLang="zh-CN" sz="2000" dirty="0">
              <a:solidFill>
                <a:schemeClr val="accent1"/>
              </a:solidFill>
              <a:latin typeface="华文楷体" panose="02010600040101010101" pitchFamily="2" charset="-122"/>
              <a:ea typeface="华文楷体" panose="02010600040101010101" pitchFamily="2" charset="-122"/>
            </a:endParaRPr>
          </a:p>
          <a:p>
            <a:pPr marL="1200150" lvl="2" indent="-285750">
              <a:lnSpc>
                <a:spcPct val="150000"/>
              </a:lnSpc>
              <a:buFont typeface="Wingdings" panose="05000000000000000000" pitchFamily="2" charset="2"/>
              <a:buChar char="p"/>
            </a:pPr>
            <a:r>
              <a:rPr lang="en-US" altLang="zh-CN" sz="2000" dirty="0" err="1" smtClean="0">
                <a:solidFill>
                  <a:schemeClr val="accent1"/>
                </a:solidFill>
                <a:latin typeface="华文楷体" panose="02010600040101010101" pitchFamily="2" charset="-122"/>
                <a:ea typeface="华文楷体" panose="02010600040101010101" pitchFamily="2" charset="-122"/>
              </a:rPr>
              <a:t>Tierion</a:t>
            </a:r>
            <a:r>
              <a:rPr lang="en-US" altLang="zh-CN" sz="2000" dirty="0" smtClean="0">
                <a:solidFill>
                  <a:schemeClr val="accent1"/>
                </a:solidFill>
                <a:latin typeface="华文楷体" panose="02010600040101010101" pitchFamily="2" charset="-122"/>
                <a:ea typeface="华文楷体" panose="02010600040101010101" pitchFamily="2" charset="-122"/>
              </a:rPr>
              <a:t> </a:t>
            </a:r>
            <a:r>
              <a:rPr lang="zh-CN" altLang="en-US" sz="2000" dirty="0">
                <a:solidFill>
                  <a:schemeClr val="accent1"/>
                </a:solidFill>
                <a:latin typeface="华文楷体" panose="02010600040101010101" pitchFamily="2" charset="-122"/>
                <a:ea typeface="华文楷体" panose="02010600040101010101" pitchFamily="2" charset="-122"/>
              </a:rPr>
              <a:t>：将用户数据锚定在比特币区块链上，并生成“区块链收据” </a:t>
            </a:r>
            <a:r>
              <a:rPr lang="zh-CN" altLang="en-US" sz="2000" dirty="0"/>
              <a:t/>
            </a:r>
            <a:br>
              <a:rPr lang="zh-CN" altLang="en-US" sz="2000" dirty="0"/>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3.3 </a:t>
            </a:r>
            <a:r>
              <a:rPr lang="zh-CN" altLang="en-US" sz="2000" b="1" dirty="0" smtClean="0"/>
              <a:t>征信和权属管理</a:t>
            </a:r>
            <a:r>
              <a:rPr lang="en-US" altLang="zh-CN" sz="2000" b="1" dirty="0" smtClean="0"/>
              <a:t>——</a:t>
            </a:r>
            <a:r>
              <a:rPr lang="zh-CN" altLang="en-US" sz="2000" b="1" dirty="0" smtClean="0"/>
              <a:t>其他项目</a:t>
            </a:r>
            <a:endParaRPr lang="zh-CN" altLang="en-US" sz="2000" b="1" dirty="0"/>
          </a:p>
        </p:txBody>
      </p:sp>
    </p:spTree>
    <p:extLst>
      <p:ext uri="{BB962C8B-B14F-4D97-AF65-F5344CB8AC3E}">
        <p14:creationId xmlns:p14="http://schemas.microsoft.com/office/powerpoint/2010/main" val="54838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1. </a:t>
            </a:r>
            <a:r>
              <a:rPr lang="zh-CN" altLang="en-US" sz="2400" b="1" dirty="0" smtClean="0"/>
              <a:t>货币的历史演化</a:t>
            </a:r>
            <a:endParaRPr lang="zh-CN" altLang="en-US" sz="2400" b="1" dirty="0"/>
          </a:p>
        </p:txBody>
      </p:sp>
      <p:sp>
        <p:nvSpPr>
          <p:cNvPr id="3" name="文本框 2"/>
          <p:cNvSpPr txBox="1"/>
          <p:nvPr/>
        </p:nvSpPr>
        <p:spPr>
          <a:xfrm>
            <a:off x="471054" y="1316182"/>
            <a:ext cx="11166764" cy="2862322"/>
          </a:xfrm>
          <a:prstGeom prst="rect">
            <a:avLst/>
          </a:prstGeom>
          <a:noFill/>
        </p:spPr>
        <p:txBody>
          <a:bodyPr wrap="square" rtlCol="0">
            <a:spAutoFit/>
          </a:bodyPr>
          <a:lstStyle/>
          <a:p>
            <a:pPr>
              <a:lnSpc>
                <a:spcPct val="150000"/>
              </a:lnSpc>
            </a:pPr>
            <a:r>
              <a:rPr lang="zh-CN" altLang="en-US" sz="2000" dirty="0" smtClean="0"/>
              <a:t>    </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历史上，货币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的形态经历了多个阶段的演化，包括</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实物货币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、金属货币、代用货币 、 信用货币 、 电子货币 、 数字货币等</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     </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近代以前相当长的一段</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时间</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里，</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货币的形态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一直是以实体的形式存在，可统称为“</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实体货币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 。 计算机诞生后，为</a:t>
            </a:r>
            <a:r>
              <a:rPr lang="zh-CN" altLang="en-US" sz="2000" b="1" dirty="0" smtClean="0">
                <a:solidFill>
                  <a:schemeClr val="accent5">
                    <a:lumMod val="10000"/>
                  </a:schemeClr>
                </a:solidFill>
                <a:latin typeface="华文楷体" panose="02010600040101010101" pitchFamily="2" charset="-122"/>
                <a:ea typeface="华文楷体" panose="02010600040101010101" pitchFamily="2" charset="-122"/>
              </a:rPr>
              <a:t>货币</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的虚拟化</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提供了可能性 </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
            </a:r>
            <a:br>
              <a:rPr lang="zh-CN" altLang="en-US" sz="2000" dirty="0">
                <a:solidFill>
                  <a:schemeClr val="accent5">
                    <a:lumMod val="10000"/>
                  </a:schemeClr>
                </a:solidFill>
                <a:latin typeface="华文楷体" panose="02010600040101010101" pitchFamily="2" charset="-122"/>
                <a:ea typeface="华文楷体" panose="02010600040101010101" pitchFamily="2" charset="-122"/>
              </a:rPr>
            </a:br>
            <a:r>
              <a:rPr lang="zh-CN" altLang="en-US" sz="2000" dirty="0">
                <a:solidFill>
                  <a:schemeClr val="accent5">
                    <a:lumMod val="10000"/>
                  </a:schemeClr>
                </a:solidFill>
                <a:latin typeface="华文楷体" panose="02010600040101010101" pitchFamily="2" charset="-122"/>
                <a:ea typeface="华文楷体" panose="02010600040101010101" pitchFamily="2" charset="-122"/>
              </a:rPr>
              <a:t> </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   货币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自身的</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价值依托</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也不断发生演化，从最早的实物价值、发行方信用价值</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，直到</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今天的对科学技术和信息系统（包括算法、数学、密码学、软件等）的信任价值</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5">
                  <a:lumMod val="10000"/>
                </a:schemeClr>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250" y="4379463"/>
            <a:ext cx="1383449" cy="140570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023" y="4379463"/>
            <a:ext cx="1247882" cy="139712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630" y="4327747"/>
            <a:ext cx="1604691" cy="143358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166" y="4361163"/>
            <a:ext cx="1685715" cy="1245963"/>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4046" y="4361163"/>
            <a:ext cx="1942972" cy="1400164"/>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2771" y="4361163"/>
            <a:ext cx="2158639" cy="1359943"/>
          </a:xfrm>
          <a:prstGeom prst="rect">
            <a:avLst/>
          </a:prstGeom>
        </p:spPr>
      </p:pic>
    </p:spTree>
    <p:extLst>
      <p:ext uri="{BB962C8B-B14F-4D97-AF65-F5344CB8AC3E}">
        <p14:creationId xmlns:p14="http://schemas.microsoft.com/office/powerpoint/2010/main" val="3453094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3.3 </a:t>
            </a:r>
            <a:r>
              <a:rPr lang="zh-CN" altLang="en-US" sz="2000" b="1" dirty="0" smtClean="0"/>
              <a:t>征信和权属管理</a:t>
            </a:r>
            <a:r>
              <a:rPr lang="en-US" altLang="zh-CN" sz="2000" b="1" dirty="0" smtClean="0"/>
              <a:t>——</a:t>
            </a:r>
            <a:r>
              <a:rPr lang="zh-CN" altLang="en-US" sz="2000" b="1" dirty="0" smtClean="0"/>
              <a:t>其他项目</a:t>
            </a:r>
            <a:endParaRPr lang="zh-CN" altLang="en-US" sz="20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18" y="1165605"/>
            <a:ext cx="9994573" cy="4997287"/>
          </a:xfrm>
          <a:prstGeom prst="rect">
            <a:avLst/>
          </a:prstGeom>
        </p:spPr>
      </p:pic>
    </p:spTree>
    <p:extLst>
      <p:ext uri="{BB962C8B-B14F-4D97-AF65-F5344CB8AC3E}">
        <p14:creationId xmlns:p14="http://schemas.microsoft.com/office/powerpoint/2010/main" val="284922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0" y="1272946"/>
            <a:ext cx="12122727" cy="4985980"/>
          </a:xfrm>
          <a:prstGeom prst="rect">
            <a:avLst/>
          </a:prstGeom>
          <a:noFill/>
        </p:spPr>
        <p:txBody>
          <a:bodyPr wrap="square" rtlCol="0">
            <a:spAutoFit/>
          </a:bodyPr>
          <a:lstStyle/>
          <a:p>
            <a:pPr lvl="1">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资源共享目前面临的问题主要包括</a:t>
            </a:r>
            <a:r>
              <a:rPr lang="zh-CN" altLang="en-US" dirty="0" smtClean="0">
                <a:solidFill>
                  <a:schemeClr val="accent1"/>
                </a:solidFill>
                <a:latin typeface="华文楷体" panose="02010600040101010101" pitchFamily="2" charset="-122"/>
                <a:ea typeface="华文楷体" panose="02010600040101010101" pitchFamily="2" charset="-122"/>
              </a:rPr>
              <a:t>：</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dirty="0" smtClean="0">
                <a:solidFill>
                  <a:schemeClr val="accent1"/>
                </a:solidFill>
                <a:latin typeface="华文楷体" panose="02010600040101010101" pitchFamily="2" charset="-122"/>
                <a:ea typeface="华文楷体" panose="02010600040101010101" pitchFamily="2" charset="-122"/>
              </a:rPr>
              <a:t>共享</a:t>
            </a:r>
            <a:r>
              <a:rPr lang="zh-CN" altLang="en-US" dirty="0">
                <a:solidFill>
                  <a:schemeClr val="accent1"/>
                </a:solidFill>
                <a:latin typeface="华文楷体" panose="02010600040101010101" pitchFamily="2" charset="-122"/>
                <a:ea typeface="华文楷体" panose="02010600040101010101" pitchFamily="2" charset="-122"/>
              </a:rPr>
              <a:t>过程成本</a:t>
            </a:r>
            <a:r>
              <a:rPr lang="zh-CN" altLang="en-US" dirty="0" smtClean="0">
                <a:solidFill>
                  <a:schemeClr val="accent1"/>
                </a:solidFill>
                <a:latin typeface="华文楷体" panose="02010600040101010101" pitchFamily="2" charset="-122"/>
                <a:ea typeface="华文楷体" panose="02010600040101010101" pitchFamily="2" charset="-122"/>
              </a:rPr>
              <a:t>过高</a:t>
            </a:r>
            <a:endParaRPr lang="en-US" altLang="zh-CN" dirty="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dirty="0" smtClean="0">
                <a:solidFill>
                  <a:schemeClr val="accent1"/>
                </a:solidFill>
                <a:latin typeface="华文楷体" panose="02010600040101010101" pitchFamily="2" charset="-122"/>
                <a:ea typeface="华文楷体" panose="02010600040101010101" pitchFamily="2" charset="-122"/>
              </a:rPr>
              <a:t>用户</a:t>
            </a:r>
            <a:r>
              <a:rPr lang="zh-CN" altLang="en-US" dirty="0">
                <a:solidFill>
                  <a:schemeClr val="accent1"/>
                </a:solidFill>
                <a:latin typeface="华文楷体" panose="02010600040101010101" pitchFamily="2" charset="-122"/>
                <a:ea typeface="华文楷体" panose="02010600040101010101" pitchFamily="2" charset="-122"/>
              </a:rPr>
              <a:t>行为评价</a:t>
            </a:r>
            <a:r>
              <a:rPr lang="zh-CN" altLang="en-US" dirty="0" smtClean="0">
                <a:solidFill>
                  <a:schemeClr val="accent1"/>
                </a:solidFill>
                <a:latin typeface="华文楷体" panose="02010600040101010101" pitchFamily="2" charset="-122"/>
                <a:ea typeface="华文楷体" panose="02010600040101010101" pitchFamily="2" charset="-122"/>
              </a:rPr>
              <a:t>难</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p"/>
            </a:pPr>
            <a:r>
              <a:rPr lang="zh-CN" altLang="en-US" dirty="0" smtClean="0">
                <a:solidFill>
                  <a:schemeClr val="accent1"/>
                </a:solidFill>
                <a:latin typeface="华文楷体" panose="02010600040101010101" pitchFamily="2" charset="-122"/>
                <a:ea typeface="华文楷体" panose="02010600040101010101" pitchFamily="2" charset="-122"/>
              </a:rPr>
              <a:t>共享</a:t>
            </a:r>
            <a:r>
              <a:rPr lang="zh-CN" altLang="en-US" dirty="0">
                <a:solidFill>
                  <a:schemeClr val="accent1"/>
                </a:solidFill>
                <a:latin typeface="华文楷体" panose="02010600040101010101" pitchFamily="2" charset="-122"/>
                <a:ea typeface="华文楷体" panose="02010600040101010101" pitchFamily="2" charset="-122"/>
              </a:rPr>
              <a:t>服务管理难 </a:t>
            </a:r>
            <a:endParaRPr lang="en-US" altLang="zh-CN" sz="2000" dirty="0" smtClean="0"/>
          </a:p>
          <a:p>
            <a:pPr lvl="3">
              <a:lnSpc>
                <a:spcPct val="150000"/>
              </a:lnSpc>
            </a:pPr>
            <a:endParaRPr lang="en-US" altLang="zh-CN" sz="2000" dirty="0">
              <a:solidFill>
                <a:schemeClr val="accent1"/>
              </a:solidFill>
              <a:latin typeface="华文楷体" panose="02010600040101010101" pitchFamily="2" charset="-122"/>
              <a:ea typeface="华文楷体" panose="02010600040101010101" pitchFamily="2" charset="-122"/>
            </a:endParaRPr>
          </a:p>
          <a:p>
            <a:pPr lvl="1">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区块链</a:t>
            </a:r>
            <a:r>
              <a:rPr lang="zh-CN" altLang="en-US" sz="2000" dirty="0" smtClean="0">
                <a:solidFill>
                  <a:schemeClr val="accent1"/>
                </a:solidFill>
                <a:latin typeface="华文楷体" panose="02010600040101010101" pitchFamily="2" charset="-122"/>
                <a:ea typeface="华文楷体" panose="02010600040101010101" pitchFamily="2" charset="-122"/>
              </a:rPr>
              <a:t>在以下共享领域都有应用：</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714500" lvl="3" indent="-342900">
              <a:lnSpc>
                <a:spcPct val="150000"/>
              </a:lnSpc>
              <a:buFont typeface="Wingdings" panose="05000000000000000000" pitchFamily="2" charset="2"/>
              <a:buChar char="Ø"/>
            </a:pPr>
            <a:r>
              <a:rPr lang="zh-CN" altLang="en-US" sz="2000" dirty="0" smtClean="0">
                <a:solidFill>
                  <a:schemeClr val="accent1"/>
                </a:solidFill>
                <a:latin typeface="华文楷体" panose="02010600040101010101" pitchFamily="2" charset="-122"/>
                <a:ea typeface="华文楷体" panose="02010600040101010101" pitchFamily="2" charset="-122"/>
              </a:rPr>
              <a:t>短租共享</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714500" lvl="3" indent="-342900">
              <a:lnSpc>
                <a:spcPct val="150000"/>
              </a:lnSpc>
              <a:buFont typeface="Wingdings" panose="05000000000000000000" pitchFamily="2" charset="2"/>
              <a:buChar char="Ø"/>
            </a:pPr>
            <a:r>
              <a:rPr lang="zh-CN" altLang="en-US" sz="2000" dirty="0" smtClean="0">
                <a:solidFill>
                  <a:schemeClr val="accent1"/>
                </a:solidFill>
                <a:latin typeface="华文楷体" panose="02010600040101010101" pitchFamily="2" charset="-122"/>
                <a:ea typeface="华文楷体" panose="02010600040101010101" pitchFamily="2" charset="-122"/>
              </a:rPr>
              <a:t>社区能源共享</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714500" lvl="3" indent="-342900">
              <a:lnSpc>
                <a:spcPct val="150000"/>
              </a:lnSpc>
              <a:buFont typeface="Wingdings" panose="05000000000000000000" pitchFamily="2" charset="2"/>
              <a:buChar char="Ø"/>
            </a:pPr>
            <a:r>
              <a:rPr lang="zh-CN" altLang="en-US" sz="2000" dirty="0">
                <a:solidFill>
                  <a:schemeClr val="accent1"/>
                </a:solidFill>
                <a:latin typeface="华文楷体" panose="02010600040101010101" pitchFamily="2" charset="-122"/>
                <a:ea typeface="华文楷体" panose="02010600040101010101" pitchFamily="2" charset="-122"/>
              </a:rPr>
              <a:t>电</a:t>
            </a:r>
            <a:r>
              <a:rPr lang="zh-CN" altLang="en-US" sz="2000" dirty="0" smtClean="0">
                <a:solidFill>
                  <a:schemeClr val="accent1"/>
                </a:solidFill>
                <a:latin typeface="华文楷体" panose="02010600040101010101" pitchFamily="2" charset="-122"/>
                <a:ea typeface="华文楷体" panose="02010600040101010101" pitchFamily="2" charset="-122"/>
              </a:rPr>
              <a:t>商平台</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714500" lvl="3" indent="-342900">
              <a:lnSpc>
                <a:spcPct val="150000"/>
              </a:lnSpc>
              <a:buFont typeface="Wingdings" panose="05000000000000000000" pitchFamily="2" charset="2"/>
              <a:buChar char="Ø"/>
            </a:pPr>
            <a:r>
              <a:rPr lang="zh-CN" altLang="en-US" sz="2000" dirty="0">
                <a:solidFill>
                  <a:schemeClr val="accent1"/>
                </a:solidFill>
                <a:latin typeface="华文楷体" panose="02010600040101010101" pitchFamily="2" charset="-122"/>
                <a:ea typeface="华文楷体" panose="02010600040101010101" pitchFamily="2" charset="-122"/>
              </a:rPr>
              <a:t>大</a:t>
            </a:r>
            <a:r>
              <a:rPr lang="zh-CN" altLang="en-US" sz="2000" dirty="0" smtClean="0">
                <a:solidFill>
                  <a:schemeClr val="accent1"/>
                </a:solidFill>
                <a:latin typeface="华文楷体" panose="02010600040101010101" pitchFamily="2" charset="-122"/>
                <a:ea typeface="华文楷体" panose="02010600040101010101" pitchFamily="2" charset="-122"/>
              </a:rPr>
              <a:t>数据共享</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marL="1714500" lvl="3" indent="-342900">
              <a:lnSpc>
                <a:spcPct val="150000"/>
              </a:lnSpc>
              <a:buFont typeface="Wingdings" panose="05000000000000000000" pitchFamily="2" charset="2"/>
              <a:buChar char="Ø"/>
            </a:pPr>
            <a:r>
              <a:rPr lang="zh-CN" altLang="en-US" sz="2000" dirty="0" smtClean="0">
                <a:solidFill>
                  <a:schemeClr val="accent1"/>
                </a:solidFill>
                <a:latin typeface="华文楷体" panose="02010600040101010101" pitchFamily="2" charset="-122"/>
                <a:ea typeface="华文楷体" panose="02010600040101010101" pitchFamily="2" charset="-122"/>
              </a:rPr>
              <a:t>减小共享风险</a:t>
            </a: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3.4 </a:t>
            </a:r>
            <a:r>
              <a:rPr lang="zh-CN" altLang="en-US" sz="2000" b="1" dirty="0" smtClean="0"/>
              <a:t>资源共享</a:t>
            </a:r>
            <a:endParaRPr lang="zh-CN" altLang="en-US" sz="2000" b="1" dirty="0"/>
          </a:p>
        </p:txBody>
      </p:sp>
    </p:spTree>
    <p:extLst>
      <p:ext uri="{BB962C8B-B14F-4D97-AF65-F5344CB8AC3E}">
        <p14:creationId xmlns:p14="http://schemas.microsoft.com/office/powerpoint/2010/main" val="2455715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3" name="文本框 2"/>
          <p:cNvSpPr txBox="1"/>
          <p:nvPr/>
        </p:nvSpPr>
        <p:spPr>
          <a:xfrm>
            <a:off x="942109" y="1377449"/>
            <a:ext cx="12122727" cy="3323987"/>
          </a:xfrm>
          <a:prstGeom prst="rect">
            <a:avLst/>
          </a:prstGeom>
          <a:noFill/>
        </p:spPr>
        <p:txBody>
          <a:bodyPr wrap="square" rtlCol="0">
            <a:spAutoFit/>
          </a:bodyPr>
          <a:lstStyle/>
          <a:p>
            <a:pPr lvl="1">
              <a:lnSpc>
                <a:spcPct val="150000"/>
              </a:lnSpc>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跨境贸</a:t>
            </a:r>
            <a:r>
              <a:rPr lang="zh-CN" altLang="en-US" sz="2000" dirty="0" smtClean="0">
                <a:latin typeface="华文楷体" panose="02010600040101010101" pitchFamily="2" charset="-122"/>
                <a:ea typeface="华文楷体" panose="02010600040101010101" pitchFamily="2" charset="-122"/>
              </a:rPr>
              <a:t>易</a:t>
            </a:r>
            <a:endParaRPr lang="en-US" altLang="zh-CN" sz="2000" dirty="0" smtClean="0">
              <a:latin typeface="华文楷体" panose="02010600040101010101" pitchFamily="2" charset="-122"/>
              <a:ea typeface="华文楷体" panose="02010600040101010101" pitchFamily="2" charset="-122"/>
            </a:endParaRPr>
          </a:p>
          <a:p>
            <a:pPr lvl="2">
              <a:lnSpc>
                <a:spcPct val="150000"/>
              </a:lnSpc>
            </a:pPr>
            <a:r>
              <a:rPr lang="zh-CN" altLang="en-US" sz="2000" dirty="0" smtClean="0">
                <a:solidFill>
                  <a:schemeClr val="accent1"/>
                </a:solidFill>
                <a:latin typeface="华文楷体" panose="02010600040101010101" pitchFamily="2" charset="-122"/>
                <a:ea typeface="华文楷体" panose="02010600040101010101" pitchFamily="2" charset="-122"/>
              </a:rPr>
              <a:t>巴克莱银行用区块链进行国际贸易结算 </a:t>
            </a:r>
            <a:endParaRPr lang="en-US" altLang="zh-CN" sz="2000" dirty="0" smtClean="0">
              <a:solidFill>
                <a:schemeClr val="accent1"/>
              </a:solidFill>
              <a:latin typeface="华文楷体" panose="02010600040101010101" pitchFamily="2" charset="-122"/>
              <a:ea typeface="华文楷体" panose="02010600040101010101" pitchFamily="2" charset="-122"/>
            </a:endParaRPr>
          </a:p>
          <a:p>
            <a:pPr lvl="1">
              <a:lnSpc>
                <a:spcPct val="150000"/>
              </a:lnSpc>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物流供应链</a:t>
            </a:r>
            <a:endParaRPr lang="en-US" altLang="zh-CN" sz="2000" dirty="0">
              <a:latin typeface="华文楷体" panose="02010600040101010101" pitchFamily="2" charset="-122"/>
              <a:ea typeface="华文楷体" panose="02010600040101010101" pitchFamily="2" charset="-122"/>
            </a:endParaRPr>
          </a:p>
          <a:p>
            <a:pPr lvl="2">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马士基推出基于区块链的跨境供应链解决方案 </a:t>
            </a:r>
            <a:endParaRPr lang="en-US" altLang="zh-CN" sz="2000" dirty="0">
              <a:solidFill>
                <a:schemeClr val="accent1"/>
              </a:solidFill>
              <a:latin typeface="华文楷体" panose="02010600040101010101" pitchFamily="2" charset="-122"/>
              <a:ea typeface="华文楷体" panose="02010600040101010101" pitchFamily="2" charset="-122"/>
            </a:endParaRPr>
          </a:p>
          <a:p>
            <a:pPr lvl="1">
              <a:lnSpc>
                <a:spcPct val="150000"/>
              </a:lnSpc>
            </a:pP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一带一路</a:t>
            </a:r>
            <a:endParaRPr lang="en-US" altLang="zh-CN" sz="2000" dirty="0">
              <a:latin typeface="华文楷体" panose="02010600040101010101" pitchFamily="2" charset="-122"/>
              <a:ea typeface="华文楷体" panose="02010600040101010101" pitchFamily="2" charset="-122"/>
            </a:endParaRPr>
          </a:p>
          <a:p>
            <a:pPr lvl="2">
              <a:lnSpc>
                <a:spcPct val="150000"/>
              </a:lnSpc>
            </a:pPr>
            <a:r>
              <a:rPr lang="zh-CN" altLang="en-US" sz="2000" dirty="0">
                <a:solidFill>
                  <a:schemeClr val="accent1"/>
                </a:solidFill>
                <a:latin typeface="华文楷体" panose="02010600040101010101" pitchFamily="2" charset="-122"/>
                <a:ea typeface="华文楷体" panose="02010600040101010101" pitchFamily="2" charset="-122"/>
              </a:rPr>
              <a:t>存在</a:t>
            </a:r>
            <a:r>
              <a:rPr lang="zh-CN" altLang="en-US" sz="2000" dirty="0" smtClean="0">
                <a:solidFill>
                  <a:schemeClr val="accent1"/>
                </a:solidFill>
                <a:latin typeface="华文楷体" panose="02010600040101010101" pitchFamily="2" charset="-122"/>
                <a:ea typeface="华文楷体" panose="02010600040101010101" pitchFamily="2" charset="-122"/>
              </a:rPr>
              <a:t>地域 </a:t>
            </a:r>
            <a:r>
              <a:rPr lang="zh-CN" altLang="en-US" sz="2000" dirty="0">
                <a:solidFill>
                  <a:schemeClr val="accent1"/>
                </a:solidFill>
                <a:latin typeface="华文楷体" panose="02010600040101010101" pitchFamily="2" charset="-122"/>
                <a:ea typeface="华文楷体" panose="02010600040101010101" pitchFamily="2" charset="-122"/>
              </a:rPr>
              <a:t>、 货币、信任等各方面的挑战 </a:t>
            </a:r>
            <a:r>
              <a:rPr lang="zh-CN" altLang="en-US" sz="2000" dirty="0"/>
              <a:t/>
            </a:r>
            <a:br>
              <a:rPr lang="zh-CN" altLang="en-US" sz="2000" dirty="0"/>
            </a:br>
            <a:endParaRPr lang="zh-CN" altLang="en-US" sz="2000" dirty="0">
              <a:solidFill>
                <a:schemeClr val="accent1"/>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3.5 </a:t>
            </a:r>
            <a:r>
              <a:rPr lang="zh-CN" altLang="en-US" sz="2000" b="1" dirty="0"/>
              <a:t>贸易</a:t>
            </a:r>
            <a:r>
              <a:rPr lang="zh-CN" altLang="en-US" sz="2000" b="1" dirty="0" smtClean="0"/>
              <a:t>管理</a:t>
            </a:r>
            <a:endParaRPr lang="zh-CN" altLang="en-US" sz="2000" b="1" dirty="0"/>
          </a:p>
        </p:txBody>
      </p:sp>
    </p:spTree>
    <p:extLst>
      <p:ext uri="{BB962C8B-B14F-4D97-AF65-F5344CB8AC3E}">
        <p14:creationId xmlns:p14="http://schemas.microsoft.com/office/powerpoint/2010/main" val="314582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3.6 </a:t>
            </a:r>
            <a:r>
              <a:rPr lang="zh-CN" altLang="en-US" sz="2000" b="1" dirty="0"/>
              <a:t>物联网</a:t>
            </a:r>
          </a:p>
        </p:txBody>
      </p:sp>
      <p:pic>
        <p:nvPicPr>
          <p:cNvPr id="43" name="图片 42"/>
          <p:cNvPicPr>
            <a:picLocks noChangeAspect="1"/>
          </p:cNvPicPr>
          <p:nvPr/>
        </p:nvPicPr>
        <p:blipFill>
          <a:blip r:embed="rId3"/>
          <a:stretch>
            <a:fillRect/>
          </a:stretch>
        </p:blipFill>
        <p:spPr>
          <a:xfrm>
            <a:off x="4733788" y="1828663"/>
            <a:ext cx="2524125" cy="3305175"/>
          </a:xfrm>
          <a:prstGeom prst="rect">
            <a:avLst/>
          </a:prstGeom>
        </p:spPr>
      </p:pic>
      <p:pic>
        <p:nvPicPr>
          <p:cNvPr id="44" name="图片 43"/>
          <p:cNvPicPr>
            <a:picLocks noChangeAspect="1"/>
          </p:cNvPicPr>
          <p:nvPr/>
        </p:nvPicPr>
        <p:blipFill>
          <a:blip r:embed="rId4"/>
          <a:stretch>
            <a:fillRect/>
          </a:stretch>
        </p:blipFill>
        <p:spPr>
          <a:xfrm>
            <a:off x="4141599" y="1396708"/>
            <a:ext cx="780538" cy="600846"/>
          </a:xfrm>
          <a:prstGeom prst="rect">
            <a:avLst/>
          </a:prstGeom>
        </p:spPr>
      </p:pic>
      <p:pic>
        <p:nvPicPr>
          <p:cNvPr id="45" name="图片 44"/>
          <p:cNvPicPr>
            <a:picLocks noChangeAspect="1"/>
          </p:cNvPicPr>
          <p:nvPr/>
        </p:nvPicPr>
        <p:blipFill>
          <a:blip r:embed="rId5"/>
          <a:stretch>
            <a:fillRect/>
          </a:stretch>
        </p:blipFill>
        <p:spPr>
          <a:xfrm>
            <a:off x="3524152" y="2591156"/>
            <a:ext cx="664435" cy="697328"/>
          </a:xfrm>
          <a:prstGeom prst="rect">
            <a:avLst/>
          </a:prstGeom>
        </p:spPr>
      </p:pic>
      <p:pic>
        <p:nvPicPr>
          <p:cNvPr id="48" name="图片 47"/>
          <p:cNvPicPr>
            <a:picLocks noChangeAspect="1"/>
          </p:cNvPicPr>
          <p:nvPr/>
        </p:nvPicPr>
        <p:blipFill>
          <a:blip r:embed="rId6"/>
          <a:stretch>
            <a:fillRect/>
          </a:stretch>
        </p:blipFill>
        <p:spPr>
          <a:xfrm>
            <a:off x="7171791" y="4605786"/>
            <a:ext cx="738764" cy="730369"/>
          </a:xfrm>
          <a:prstGeom prst="rect">
            <a:avLst/>
          </a:prstGeom>
        </p:spPr>
      </p:pic>
      <p:pic>
        <p:nvPicPr>
          <p:cNvPr id="49" name="图片 48"/>
          <p:cNvPicPr>
            <a:picLocks noChangeAspect="1"/>
          </p:cNvPicPr>
          <p:nvPr/>
        </p:nvPicPr>
        <p:blipFill>
          <a:blip r:embed="rId7"/>
          <a:stretch>
            <a:fillRect/>
          </a:stretch>
        </p:blipFill>
        <p:spPr>
          <a:xfrm>
            <a:off x="7769642" y="2558594"/>
            <a:ext cx="768687" cy="740987"/>
          </a:xfrm>
          <a:prstGeom prst="rect">
            <a:avLst/>
          </a:prstGeom>
        </p:spPr>
      </p:pic>
      <p:pic>
        <p:nvPicPr>
          <p:cNvPr id="51" name="图片 50"/>
          <p:cNvPicPr>
            <a:picLocks noChangeAspect="1"/>
          </p:cNvPicPr>
          <p:nvPr/>
        </p:nvPicPr>
        <p:blipFill>
          <a:blip r:embed="rId8"/>
          <a:stretch>
            <a:fillRect/>
          </a:stretch>
        </p:blipFill>
        <p:spPr>
          <a:xfrm>
            <a:off x="7844424" y="3616903"/>
            <a:ext cx="619125" cy="800100"/>
          </a:xfrm>
          <a:prstGeom prst="rect">
            <a:avLst/>
          </a:prstGeom>
        </p:spPr>
      </p:pic>
      <p:pic>
        <p:nvPicPr>
          <p:cNvPr id="52" name="图片 51"/>
          <p:cNvPicPr>
            <a:picLocks noChangeAspect="1"/>
          </p:cNvPicPr>
          <p:nvPr/>
        </p:nvPicPr>
        <p:blipFill>
          <a:blip r:embed="rId9"/>
          <a:stretch>
            <a:fillRect/>
          </a:stretch>
        </p:blipFill>
        <p:spPr>
          <a:xfrm>
            <a:off x="7080350" y="1372392"/>
            <a:ext cx="689292" cy="683777"/>
          </a:xfrm>
          <a:prstGeom prst="rect">
            <a:avLst/>
          </a:prstGeom>
        </p:spPr>
      </p:pic>
      <p:sp>
        <p:nvSpPr>
          <p:cNvPr id="54" name="文本框 53"/>
          <p:cNvSpPr txBox="1"/>
          <p:nvPr/>
        </p:nvSpPr>
        <p:spPr>
          <a:xfrm>
            <a:off x="1711234" y="1267097"/>
            <a:ext cx="2351315" cy="923330"/>
          </a:xfrm>
          <a:prstGeom prst="rect">
            <a:avLst/>
          </a:prstGeom>
          <a:noFill/>
        </p:spPr>
        <p:txBody>
          <a:bodyPr wrap="square" rtlCol="0">
            <a:spAutoFit/>
          </a:bodyPr>
          <a:lstStyle/>
          <a:p>
            <a:r>
              <a:rPr lang="zh-CN" altLang="en-US" b="1" dirty="0" smtClean="0"/>
              <a:t>        农业生产</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农业产品安全、农业生产管理、农业保险</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55" name="文本框 54"/>
          <p:cNvSpPr txBox="1"/>
          <p:nvPr/>
        </p:nvSpPr>
        <p:spPr>
          <a:xfrm>
            <a:off x="1463040" y="2455817"/>
            <a:ext cx="1998617" cy="923330"/>
          </a:xfrm>
          <a:prstGeom prst="rect">
            <a:avLst/>
          </a:prstGeom>
          <a:noFill/>
        </p:spPr>
        <p:txBody>
          <a:bodyPr wrap="square" rtlCol="0">
            <a:spAutoFit/>
          </a:bodyPr>
          <a:lstStyle/>
          <a:p>
            <a:r>
              <a:rPr lang="zh-CN" altLang="en-US" dirty="0" smtClean="0"/>
              <a:t>   </a:t>
            </a:r>
            <a:r>
              <a:rPr lang="zh-CN" altLang="en-US" b="1" dirty="0" smtClean="0"/>
              <a:t>医疗保健</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医疗数据管理、健康数据交易</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56" name="文本框 55"/>
          <p:cNvSpPr txBox="1"/>
          <p:nvPr/>
        </p:nvSpPr>
        <p:spPr>
          <a:xfrm>
            <a:off x="1293224" y="3749040"/>
            <a:ext cx="2168433" cy="923330"/>
          </a:xfrm>
          <a:prstGeom prst="rect">
            <a:avLst/>
          </a:prstGeom>
          <a:noFill/>
        </p:spPr>
        <p:txBody>
          <a:bodyPr wrap="square" rtlCol="0">
            <a:spAutoFit/>
          </a:bodyPr>
          <a:lstStyle/>
          <a:p>
            <a:r>
              <a:rPr lang="zh-CN" altLang="en-US" dirty="0" smtClean="0"/>
              <a:t>      </a:t>
            </a:r>
            <a:r>
              <a:rPr lang="zh-CN" altLang="en-US" b="1" dirty="0" smtClean="0"/>
              <a:t>共享经济</a:t>
            </a:r>
            <a:endParaRPr lang="en-US" altLang="zh-CN" b="1" dirty="0" smtClean="0"/>
          </a:p>
          <a:p>
            <a:r>
              <a:rPr lang="zh-CN" altLang="en-US" dirty="0">
                <a:solidFill>
                  <a:schemeClr val="accent1"/>
                </a:solidFill>
                <a:latin typeface="华文楷体" panose="02010600040101010101" pitchFamily="2" charset="-122"/>
                <a:ea typeface="华文楷体" panose="02010600040101010101" pitchFamily="2" charset="-122"/>
              </a:rPr>
              <a:t>各</a:t>
            </a:r>
            <a:r>
              <a:rPr lang="zh-CN" altLang="en-US" dirty="0" smtClean="0">
                <a:solidFill>
                  <a:schemeClr val="accent1"/>
                </a:solidFill>
                <a:latin typeface="华文楷体" panose="02010600040101010101" pitchFamily="2" charset="-122"/>
                <a:ea typeface="华文楷体" panose="02010600040101010101" pitchFamily="2" charset="-122"/>
              </a:rPr>
              <a:t>类商品之间共享，省却中介费用</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57" name="文本框 56"/>
          <p:cNvSpPr txBox="1"/>
          <p:nvPr/>
        </p:nvSpPr>
        <p:spPr>
          <a:xfrm>
            <a:off x="2406370" y="4810672"/>
            <a:ext cx="2116183" cy="646331"/>
          </a:xfrm>
          <a:prstGeom prst="rect">
            <a:avLst/>
          </a:prstGeom>
          <a:noFill/>
        </p:spPr>
        <p:txBody>
          <a:bodyPr wrap="square" rtlCol="0">
            <a:spAutoFit/>
          </a:bodyPr>
          <a:lstStyle/>
          <a:p>
            <a:r>
              <a:rPr lang="zh-CN" altLang="en-US" dirty="0" smtClean="0"/>
              <a:t>   </a:t>
            </a:r>
            <a:r>
              <a:rPr lang="zh-CN" altLang="en-US" b="1" dirty="0" smtClean="0"/>
              <a:t>网络安全</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硬件身份验证</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58" name="文本框 57"/>
          <p:cNvSpPr txBox="1"/>
          <p:nvPr/>
        </p:nvSpPr>
        <p:spPr>
          <a:xfrm>
            <a:off x="7844424" y="1083883"/>
            <a:ext cx="2344605" cy="923330"/>
          </a:xfrm>
          <a:prstGeom prst="rect">
            <a:avLst/>
          </a:prstGeom>
          <a:noFill/>
        </p:spPr>
        <p:txBody>
          <a:bodyPr wrap="square" rtlCol="0">
            <a:spAutoFit/>
          </a:bodyPr>
          <a:lstStyle/>
          <a:p>
            <a:r>
              <a:rPr lang="zh-CN" altLang="en-US" b="1" dirty="0" smtClean="0"/>
              <a:t>        供应链</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物流监控，商品溯源，港口管理</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59" name="文本框 58"/>
          <p:cNvSpPr txBox="1"/>
          <p:nvPr/>
        </p:nvSpPr>
        <p:spPr>
          <a:xfrm>
            <a:off x="8578623" y="2365154"/>
            <a:ext cx="1946365" cy="923330"/>
          </a:xfrm>
          <a:prstGeom prst="rect">
            <a:avLst/>
          </a:prstGeom>
          <a:noFill/>
        </p:spPr>
        <p:txBody>
          <a:bodyPr wrap="square" rtlCol="0">
            <a:spAutoFit/>
          </a:bodyPr>
          <a:lstStyle/>
          <a:p>
            <a:r>
              <a:rPr lang="zh-CN" altLang="en-US" dirty="0" smtClean="0"/>
              <a:t>        </a:t>
            </a:r>
            <a:r>
              <a:rPr lang="zh-CN" altLang="en-US" b="1" dirty="0" smtClean="0"/>
              <a:t>环保</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环境监控，环保数据公开</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60" name="文本框 59"/>
          <p:cNvSpPr txBox="1"/>
          <p:nvPr/>
        </p:nvSpPr>
        <p:spPr>
          <a:xfrm>
            <a:off x="8578623" y="3484990"/>
            <a:ext cx="2237423" cy="923330"/>
          </a:xfrm>
          <a:prstGeom prst="rect">
            <a:avLst/>
          </a:prstGeom>
          <a:noFill/>
        </p:spPr>
        <p:txBody>
          <a:bodyPr wrap="square" rtlCol="0">
            <a:spAutoFit/>
          </a:bodyPr>
          <a:lstStyle/>
          <a:p>
            <a:r>
              <a:rPr lang="zh-CN" altLang="en-US" dirty="0" smtClean="0"/>
              <a:t>      </a:t>
            </a:r>
            <a:r>
              <a:rPr lang="zh-CN" altLang="en-US" b="1" dirty="0" smtClean="0"/>
              <a:t>能源交易</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智能电网，分布式能源市场</a:t>
            </a:r>
            <a:endParaRPr lang="zh-CN" altLang="en-US" dirty="0">
              <a:solidFill>
                <a:schemeClr val="accent1"/>
              </a:solidFill>
              <a:latin typeface="华文楷体" panose="02010600040101010101" pitchFamily="2" charset="-122"/>
              <a:ea typeface="华文楷体" panose="02010600040101010101" pitchFamily="2" charset="-122"/>
            </a:endParaRPr>
          </a:p>
        </p:txBody>
      </p:sp>
      <p:sp>
        <p:nvSpPr>
          <p:cNvPr id="61" name="文本框 60"/>
          <p:cNvSpPr txBox="1"/>
          <p:nvPr/>
        </p:nvSpPr>
        <p:spPr>
          <a:xfrm>
            <a:off x="8137248" y="4535932"/>
            <a:ext cx="2614433" cy="923330"/>
          </a:xfrm>
          <a:prstGeom prst="rect">
            <a:avLst/>
          </a:prstGeom>
          <a:noFill/>
        </p:spPr>
        <p:txBody>
          <a:bodyPr wrap="square" rtlCol="0">
            <a:spAutoFit/>
          </a:bodyPr>
          <a:lstStyle/>
          <a:p>
            <a:r>
              <a:rPr lang="zh-CN" altLang="en-US" dirty="0" smtClean="0"/>
              <a:t>           </a:t>
            </a:r>
            <a:r>
              <a:rPr lang="zh-CN" altLang="en-US" b="1" dirty="0" smtClean="0"/>
              <a:t>金融</a:t>
            </a:r>
            <a:endParaRPr lang="en-US" altLang="zh-CN" b="1" dirty="0" smtClean="0"/>
          </a:p>
          <a:p>
            <a:r>
              <a:rPr lang="zh-CN" altLang="en-US" dirty="0" smtClean="0">
                <a:solidFill>
                  <a:schemeClr val="accent1"/>
                </a:solidFill>
                <a:latin typeface="华文楷体" panose="02010600040101010101" pitchFamily="2" charset="-122"/>
                <a:ea typeface="华文楷体" panose="02010600040101010101" pitchFamily="2" charset="-122"/>
              </a:rPr>
              <a:t>信用征信管理，企业融资服务</a:t>
            </a:r>
            <a:endParaRPr lang="zh-CN" altLang="en-US" dirty="0">
              <a:solidFill>
                <a:schemeClr val="accent1"/>
              </a:solidFill>
              <a:latin typeface="华文楷体" panose="02010600040101010101" pitchFamily="2" charset="-122"/>
              <a:ea typeface="华文楷体" panose="02010600040101010101" pitchFamily="2" charset="-122"/>
            </a:endParaRPr>
          </a:p>
        </p:txBody>
      </p:sp>
      <p:pic>
        <p:nvPicPr>
          <p:cNvPr id="62" name="图片 61"/>
          <p:cNvPicPr>
            <a:picLocks noChangeAspect="1"/>
          </p:cNvPicPr>
          <p:nvPr/>
        </p:nvPicPr>
        <p:blipFill>
          <a:blip r:embed="rId10"/>
          <a:stretch>
            <a:fillRect/>
          </a:stretch>
        </p:blipFill>
        <p:spPr>
          <a:xfrm>
            <a:off x="3357649" y="3670919"/>
            <a:ext cx="935018" cy="847982"/>
          </a:xfrm>
          <a:prstGeom prst="rect">
            <a:avLst/>
          </a:prstGeom>
        </p:spPr>
      </p:pic>
      <p:pic>
        <p:nvPicPr>
          <p:cNvPr id="63" name="图片 62"/>
          <p:cNvPicPr>
            <a:picLocks noChangeAspect="1"/>
          </p:cNvPicPr>
          <p:nvPr/>
        </p:nvPicPr>
        <p:blipFill>
          <a:blip r:embed="rId11"/>
          <a:stretch>
            <a:fillRect/>
          </a:stretch>
        </p:blipFill>
        <p:spPr>
          <a:xfrm>
            <a:off x="4280528" y="4605786"/>
            <a:ext cx="637233" cy="725682"/>
          </a:xfrm>
          <a:prstGeom prst="rect">
            <a:avLst/>
          </a:prstGeom>
        </p:spPr>
      </p:pic>
    </p:spTree>
    <p:extLst>
      <p:ext uri="{BB962C8B-B14F-4D97-AF65-F5344CB8AC3E}">
        <p14:creationId xmlns:p14="http://schemas.microsoft.com/office/powerpoint/2010/main" val="4256854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3.7 </a:t>
            </a:r>
            <a:r>
              <a:rPr lang="zh-CN" altLang="en-US" sz="2000" b="1" dirty="0" smtClean="0"/>
              <a:t>媒体</a:t>
            </a:r>
            <a:endParaRPr lang="zh-CN" altLang="en-US" sz="20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633" y="1191134"/>
            <a:ext cx="9602363" cy="4790428"/>
          </a:xfrm>
          <a:prstGeom prst="rect">
            <a:avLst/>
          </a:prstGeom>
        </p:spPr>
      </p:pic>
    </p:spTree>
    <p:extLst>
      <p:ext uri="{BB962C8B-B14F-4D97-AF65-F5344CB8AC3E}">
        <p14:creationId xmlns:p14="http://schemas.microsoft.com/office/powerpoint/2010/main" val="670126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3.7 </a:t>
            </a:r>
            <a:r>
              <a:rPr lang="zh-CN" altLang="en-US" sz="2000" b="1" dirty="0" smtClean="0"/>
              <a:t>媒体</a:t>
            </a:r>
            <a:endParaRPr lang="zh-CN" altLang="en-US" sz="20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72" y="1057833"/>
            <a:ext cx="10229119" cy="4993959"/>
          </a:xfrm>
          <a:prstGeom prst="rect">
            <a:avLst/>
          </a:prstGeom>
        </p:spPr>
      </p:pic>
    </p:spTree>
    <p:extLst>
      <p:ext uri="{BB962C8B-B14F-4D97-AF65-F5344CB8AC3E}">
        <p14:creationId xmlns:p14="http://schemas.microsoft.com/office/powerpoint/2010/main" val="285858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3.8 </a:t>
            </a:r>
            <a:r>
              <a:rPr lang="zh-CN" altLang="en-US" sz="2000" b="1" dirty="0" smtClean="0"/>
              <a:t>其他场景</a:t>
            </a:r>
            <a:endParaRPr lang="zh-CN" altLang="en-US" sz="2000" b="1" dirty="0"/>
          </a:p>
        </p:txBody>
      </p:sp>
      <p:sp>
        <p:nvSpPr>
          <p:cNvPr id="5" name="文本框 4"/>
          <p:cNvSpPr txBox="1"/>
          <p:nvPr/>
        </p:nvSpPr>
        <p:spPr>
          <a:xfrm>
            <a:off x="713508" y="1214846"/>
            <a:ext cx="10633166" cy="3416320"/>
          </a:xfrm>
          <a:prstGeom prst="rect">
            <a:avLst/>
          </a:prstGeom>
          <a:noFill/>
        </p:spPr>
        <p:txBody>
          <a:bodyPr wrap="square" rtlCol="0">
            <a:spAutoFit/>
          </a:bodyPr>
          <a:lstStyle/>
          <a:p>
            <a:r>
              <a:rPr lang="zh-CN" altLang="en-US" dirty="0">
                <a:solidFill>
                  <a:schemeClr val="accent1"/>
                </a:solidFill>
                <a:latin typeface="华文楷体" panose="02010600040101010101" pitchFamily="2" charset="-122"/>
                <a:ea typeface="华文楷体" panose="02010600040101010101" pitchFamily="2" charset="-122"/>
              </a:rPr>
              <a:t>区块链还有一些很有趣的应用场景，包括但不</a:t>
            </a:r>
            <a:r>
              <a:rPr lang="zh-CN" altLang="en-US" dirty="0" smtClean="0">
                <a:solidFill>
                  <a:schemeClr val="accent1"/>
                </a:solidFill>
                <a:latin typeface="华文楷体" panose="02010600040101010101" pitchFamily="2" charset="-122"/>
                <a:ea typeface="华文楷体" panose="02010600040101010101" pitchFamily="2" charset="-122"/>
              </a:rPr>
              <a:t>限于以下几种场景： </a:t>
            </a:r>
            <a:r>
              <a:rPr lang="zh-CN" altLang="en-US" dirty="0">
                <a:solidFill>
                  <a:schemeClr val="accent1"/>
                </a:solidFill>
                <a:latin typeface="华文楷体" panose="02010600040101010101" pitchFamily="2" charset="-122"/>
                <a:ea typeface="华文楷体" panose="02010600040101010101" pitchFamily="2" charset="-122"/>
              </a:rPr>
              <a:t/>
            </a:r>
            <a:br>
              <a:rPr lang="zh-CN" altLang="en-US" dirty="0">
                <a:solidFill>
                  <a:schemeClr val="accent1"/>
                </a:solidFill>
                <a:latin typeface="华文楷体" panose="02010600040101010101" pitchFamily="2" charset="-122"/>
                <a:ea typeface="华文楷体" panose="02010600040101010101" pitchFamily="2" charset="-122"/>
              </a:rPr>
            </a:b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云存储</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医疗</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通信和社交 </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投票</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预测</a:t>
            </a:r>
            <a:endParaRPr lang="en-US" altLang="zh-CN" dirty="0" smtClean="0">
              <a:solidFill>
                <a:schemeClr val="accent1"/>
              </a:solidFill>
              <a:latin typeface="华文楷体" panose="02010600040101010101" pitchFamily="2" charset="-122"/>
              <a:ea typeface="华文楷体" panose="02010600040101010101" pitchFamily="2" charset="-122"/>
            </a:endParaRPr>
          </a:p>
          <a:p>
            <a:pPr marL="1657350" lvl="3" indent="-285750">
              <a:lnSpc>
                <a:spcPct val="150000"/>
              </a:lnSpc>
              <a:buFont typeface="Wingdings" panose="05000000000000000000" pitchFamily="2" charset="2"/>
              <a:buChar char="Ø"/>
            </a:pPr>
            <a:r>
              <a:rPr lang="zh-CN" altLang="en-US" dirty="0" smtClean="0">
                <a:solidFill>
                  <a:schemeClr val="accent1"/>
                </a:solidFill>
                <a:latin typeface="华文楷体" panose="02010600040101010101" pitchFamily="2" charset="-122"/>
                <a:ea typeface="华文楷体" panose="02010600040101010101" pitchFamily="2" charset="-122"/>
              </a:rPr>
              <a:t>电子游戏</a:t>
            </a:r>
            <a:endParaRPr lang="en-US" altLang="zh-CN" dirty="0" smtClean="0">
              <a:solidFill>
                <a:schemeClr val="accent1"/>
              </a:solidFill>
              <a:latin typeface="华文楷体" panose="02010600040101010101" pitchFamily="2" charset="-122"/>
              <a:ea typeface="华文楷体" panose="02010600040101010101" pitchFamily="2" charset="-122"/>
            </a:endParaRPr>
          </a:p>
          <a:p>
            <a:endParaRPr lang="zh-CN" altLang="en-US" dirty="0"/>
          </a:p>
        </p:txBody>
      </p:sp>
    </p:spTree>
    <p:extLst>
      <p:ext uri="{BB962C8B-B14F-4D97-AF65-F5344CB8AC3E}">
        <p14:creationId xmlns:p14="http://schemas.microsoft.com/office/powerpoint/2010/main" val="2542765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3.8 </a:t>
            </a:r>
            <a:r>
              <a:rPr lang="zh-CN" altLang="en-US" sz="2000" b="1" dirty="0" smtClean="0"/>
              <a:t>路漫漫</a:t>
            </a:r>
            <a:endParaRPr lang="zh-CN" altLang="en-US" sz="20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79" y="940437"/>
            <a:ext cx="9800135" cy="5569821"/>
          </a:xfrm>
          <a:prstGeom prst="rect">
            <a:avLst/>
          </a:prstGeom>
        </p:spPr>
      </p:pic>
    </p:spTree>
    <p:extLst>
      <p:ext uri="{BB962C8B-B14F-4D97-AF65-F5344CB8AC3E}">
        <p14:creationId xmlns:p14="http://schemas.microsoft.com/office/powerpoint/2010/main" val="1606754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endParaRPr lang="zh-CN" altLang="en-US" sz="2400" b="1" dirty="0"/>
          </a:p>
        </p:txBody>
      </p:sp>
      <p:sp>
        <p:nvSpPr>
          <p:cNvPr id="4" name="文本框 3"/>
          <p:cNvSpPr txBox="1"/>
          <p:nvPr/>
        </p:nvSpPr>
        <p:spPr>
          <a:xfrm>
            <a:off x="713508" y="540327"/>
            <a:ext cx="8562109" cy="400110"/>
          </a:xfrm>
          <a:prstGeom prst="rect">
            <a:avLst/>
          </a:prstGeom>
          <a:noFill/>
        </p:spPr>
        <p:txBody>
          <a:bodyPr wrap="square" rtlCol="0">
            <a:spAutoFit/>
          </a:bodyPr>
          <a:lstStyle/>
          <a:p>
            <a:r>
              <a:rPr lang="en-US" altLang="zh-CN" sz="2000" b="1" dirty="0" smtClean="0"/>
              <a:t>3.8 </a:t>
            </a:r>
            <a:r>
              <a:rPr lang="zh-CN" altLang="en-US" sz="2000" b="1" dirty="0" smtClean="0"/>
              <a:t>路漫漫</a:t>
            </a:r>
            <a:endParaRPr lang="zh-CN" altLang="en-US" sz="2000" b="1" dirty="0"/>
          </a:p>
        </p:txBody>
      </p:sp>
      <p:sp>
        <p:nvSpPr>
          <p:cNvPr id="6" name="矩形 5"/>
          <p:cNvSpPr/>
          <p:nvPr/>
        </p:nvSpPr>
        <p:spPr>
          <a:xfrm>
            <a:off x="3499899" y="5666447"/>
            <a:ext cx="4801314" cy="369332"/>
          </a:xfrm>
          <a:prstGeom prst="rect">
            <a:avLst/>
          </a:prstGeom>
        </p:spPr>
        <p:txBody>
          <a:bodyPr wrap="none">
            <a:spAutoFit/>
          </a:bodyPr>
          <a:lstStyle/>
          <a:p>
            <a:r>
              <a:rPr lang="zh-CN" altLang="en-US" dirty="0"/>
              <a:t>少关注代币，多关注区块链技术的落地应用！</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3" y="1164515"/>
            <a:ext cx="11977942" cy="4339408"/>
          </a:xfrm>
          <a:prstGeom prst="rect">
            <a:avLst/>
          </a:prstGeom>
        </p:spPr>
      </p:pic>
    </p:spTree>
    <p:extLst>
      <p:ext uri="{BB962C8B-B14F-4D97-AF65-F5344CB8AC3E}">
        <p14:creationId xmlns:p14="http://schemas.microsoft.com/office/powerpoint/2010/main" val="4018645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1FE4DE4-F904-40DF-8CB1-48F1BA37CB7D}"/>
              </a:ext>
            </a:extLst>
          </p:cNvPr>
          <p:cNvSpPr txBox="1"/>
          <p:nvPr/>
        </p:nvSpPr>
        <p:spPr>
          <a:xfrm>
            <a:off x="1469160" y="1857665"/>
            <a:ext cx="9004300" cy="1446550"/>
          </a:xfrm>
          <a:prstGeom prst="rect">
            <a:avLst/>
          </a:prstGeom>
          <a:noFill/>
        </p:spPr>
        <p:txBody>
          <a:bodyPr wrap="square" rtlCol="0">
            <a:spAutoFit/>
          </a:bodyPr>
          <a:lstStyle/>
          <a:p>
            <a:pPr algn="ctr"/>
            <a:r>
              <a:rPr lang="en-US" altLang="zh-CN" sz="8800" b="1" dirty="0" smtClean="0">
                <a:solidFill>
                  <a:schemeClr val="bg1"/>
                </a:solidFill>
                <a:latin typeface="微软雅黑" panose="020B0503020204020204" pitchFamily="34" charset="-122"/>
                <a:ea typeface="微软雅黑" panose="020B0503020204020204" pitchFamily="34" charset="-122"/>
              </a:rPr>
              <a:t>Q&amp;A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8258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2867" y="1047023"/>
            <a:ext cx="6096000" cy="4708981"/>
          </a:xfrm>
          <a:prstGeom prst="rect">
            <a:avLst/>
          </a:prstGeom>
        </p:spPr>
        <p:txBody>
          <a:bodyPr>
            <a:spAutoFit/>
          </a:bodyPr>
          <a:lstStyle/>
          <a:p>
            <a:pPr>
              <a:lnSpc>
                <a:spcPct val="150000"/>
              </a:lnSpc>
            </a:pPr>
            <a:r>
              <a:rPr lang="zh-CN" altLang="en-US" sz="3200" b="1" dirty="0" smtClean="0">
                <a:solidFill>
                  <a:schemeClr val="accent5">
                    <a:lumMod val="10000"/>
                  </a:schemeClr>
                </a:solidFill>
                <a:latin typeface="华文楷体" panose="02010600040101010101" pitchFamily="2" charset="-122"/>
                <a:ea typeface="华文楷体" panose="02010600040101010101" pitchFamily="2" charset="-122"/>
              </a:rPr>
              <a:t>     问题</a:t>
            </a:r>
            <a:endParaRPr lang="en-US" altLang="zh-CN" sz="3200" b="1"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以</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物易物的时间？</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等价货币</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的出现时间？</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铸币的出现时间？</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纸币</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的出现时间？</a:t>
            </a:r>
            <a:endParaRPr lang="en-US" altLang="zh-CN" sz="2400" dirty="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电子货币</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的出现时间</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数字货币的出现时间？</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各自出现的原因和前提是什么？</a:t>
            </a: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177" y="1193606"/>
            <a:ext cx="4595390" cy="4365620"/>
          </a:xfrm>
          <a:prstGeom prst="rect">
            <a:avLst/>
          </a:prstGeom>
        </p:spPr>
      </p:pic>
      <p:pic>
        <p:nvPicPr>
          <p:cNvPr id="4" name="图片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086006" y="5763523"/>
            <a:ext cx="1071035" cy="674752"/>
          </a:xfrm>
          <a:prstGeom prst="rect">
            <a:avLst/>
          </a:prstGeom>
        </p:spPr>
      </p:pic>
    </p:spTree>
    <p:extLst>
      <p:ext uri="{BB962C8B-B14F-4D97-AF65-F5344CB8AC3E}">
        <p14:creationId xmlns:p14="http://schemas.microsoft.com/office/powerpoint/2010/main" val="40667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2109" y="540327"/>
            <a:ext cx="8104909" cy="461665"/>
          </a:xfrm>
          <a:prstGeom prst="rect">
            <a:avLst/>
          </a:prstGeom>
          <a:noFill/>
        </p:spPr>
        <p:txBody>
          <a:bodyPr wrap="square" rtlCol="0">
            <a:spAutoFit/>
          </a:bodyPr>
          <a:lstStyle/>
          <a:p>
            <a:r>
              <a:rPr lang="en-US" altLang="zh-CN" sz="2400" b="1" dirty="0" smtClean="0"/>
              <a:t>2. </a:t>
            </a:r>
            <a:r>
              <a:rPr lang="zh-CN" altLang="en-US" sz="2400" b="1" dirty="0" smtClean="0"/>
              <a:t>货币的对比分析</a:t>
            </a:r>
            <a:endParaRPr lang="zh-CN" altLang="en-US" sz="2400" b="1" dirty="0"/>
          </a:p>
        </p:txBody>
      </p:sp>
      <p:sp>
        <p:nvSpPr>
          <p:cNvPr id="3" name="文本框 2"/>
          <p:cNvSpPr txBox="1"/>
          <p:nvPr/>
        </p:nvSpPr>
        <p:spPr>
          <a:xfrm>
            <a:off x="471054" y="1316182"/>
            <a:ext cx="11166764" cy="5170646"/>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纸质货币</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既方便携带、不易仿制，又相对容易辨伪 </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a:t>
            </a:r>
            <a:endParaRPr lang="en-US" altLang="zh-CN" sz="20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pitchFamily="2" charset="2"/>
              <a:buChar char="u"/>
            </a:pPr>
            <a:r>
              <a:rPr lang="zh-CN" altLang="en-US" sz="2000" b="1" dirty="0" smtClean="0">
                <a:solidFill>
                  <a:schemeClr val="accent5">
                    <a:lumMod val="10000"/>
                  </a:schemeClr>
                </a:solidFill>
                <a:latin typeface="华文楷体" panose="02010600040101010101" pitchFamily="2" charset="-122"/>
                <a:ea typeface="华文楷体" panose="02010600040101010101" pitchFamily="2" charset="-122"/>
              </a:rPr>
              <a:t>信用卡</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等电子方式相对于纸币等货币形式使用起来更为方便。 </a:t>
            </a:r>
            <a:r>
              <a:rPr lang="zh-CN" altLang="en-US" sz="2400" dirty="0" smtClean="0">
                <a:solidFill>
                  <a:schemeClr val="accent5">
                    <a:lumMod val="10000"/>
                  </a:schemeClr>
                </a:solidFill>
                <a:latin typeface="华文楷体" panose="02010600040101010101" pitchFamily="2" charset="-122"/>
                <a:ea typeface="华文楷体" panose="02010600040101010101" pitchFamily="2" charset="-122"/>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lvl="1">
              <a:lnSpc>
                <a:spcPct val="150000"/>
              </a:lnSpc>
            </a:pPr>
            <a:r>
              <a:rPr lang="zh-CN" altLang="en-US" sz="2000" b="1" dirty="0" smtClean="0">
                <a:solidFill>
                  <a:schemeClr val="accent5">
                    <a:lumMod val="10000"/>
                  </a:schemeClr>
                </a:solidFill>
                <a:latin typeface="华文楷体" panose="02010600040101010101" pitchFamily="2" charset="-122"/>
                <a:ea typeface="华文楷体" panose="02010600040101010101" pitchFamily="2" charset="-122"/>
              </a:rPr>
              <a:t>缺点：</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它</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依赖背后的集中式支付体系，一旦碰到支付系统故障、断网</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、缺乏</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支付终端等情况，信用卡就无法使用 。 另外，信用卡形式往往还需要额外的终端设备支持。</a:t>
            </a:r>
            <a:r>
              <a:rPr lang="zh-CN" altLang="en-US" sz="2400" dirty="0">
                <a:solidFill>
                  <a:schemeClr val="accent5">
                    <a:lumMod val="10000"/>
                  </a:schemeClr>
                </a:solidFill>
                <a:latin typeface="华文楷体" panose="02010600040101010101" pitchFamily="2" charset="-122"/>
                <a:ea typeface="华文楷体" panose="02010600040101010101" pitchFamily="2" charset="-122"/>
              </a:rPr>
              <a:t> </a:t>
            </a:r>
            <a:endParaRPr lang="en-US" altLang="zh-CN" sz="2400" dirty="0" smtClean="0">
              <a:solidFill>
                <a:schemeClr val="accent5">
                  <a:lumMod val="10000"/>
                </a:schemeClr>
              </a:solidFill>
              <a:latin typeface="华文楷体" panose="02010600040101010101" pitchFamily="2" charset="-122"/>
              <a:ea typeface="华文楷体" panose="02010600040101010101" pitchFamily="2" charset="-122"/>
            </a:endParaRPr>
          </a:p>
          <a:p>
            <a:pPr>
              <a:lnSpc>
                <a:spcPct val="150000"/>
              </a:lnSpc>
            </a:pPr>
            <a:endParaRPr lang="en-US" altLang="zh-CN" sz="2400" dirty="0" smtClean="0">
              <a:latin typeface="华文楷体" panose="02010600040101010101" pitchFamily="2" charset="-122"/>
              <a:ea typeface="华文楷体" panose="02010600040101010101" pitchFamily="2" charset="-122"/>
            </a:endParaRPr>
          </a:p>
          <a:p>
            <a:pPr marL="457200" indent="-457200">
              <a:lnSpc>
                <a:spcPct val="150000"/>
              </a:lnSpc>
              <a:buFont typeface="Wingdings" panose="05000000000000000000" pitchFamily="2" charset="2"/>
              <a:buChar char="u"/>
            </a:pPr>
            <a:r>
              <a:rPr lang="zh-CN" altLang="en-US" sz="2000" b="1" dirty="0" smtClean="0">
                <a:solidFill>
                  <a:schemeClr val="accent5">
                    <a:lumMod val="10000"/>
                  </a:schemeClr>
                </a:solidFill>
                <a:latin typeface="华文楷体" panose="02010600040101010101" pitchFamily="2" charset="-122"/>
                <a:ea typeface="华文楷体" panose="02010600040101010101" pitchFamily="2" charset="-122"/>
              </a:rPr>
              <a:t>缺陷</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a:t>
            </a:r>
            <a:r>
              <a:rPr lang="zh-CN" altLang="en-US" sz="2000" dirty="0" smtClean="0">
                <a:solidFill>
                  <a:schemeClr val="accent5">
                    <a:lumMod val="10000"/>
                  </a:schemeClr>
                </a:solidFill>
                <a:latin typeface="华文楷体" panose="02010600040101010101" pitchFamily="2" charset="-122"/>
                <a:ea typeface="华文楷体" panose="02010600040101010101" pitchFamily="2" charset="-122"/>
              </a:rPr>
              <a:t>都</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需要</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额外的支持机构</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（例如银行）来完成生产、分发、管理等操作 。 中心化的结构带来了管理和监管上的便利，但</a:t>
            </a:r>
            <a:r>
              <a:rPr lang="zh-CN" altLang="en-US" sz="2000" b="1" dirty="0">
                <a:solidFill>
                  <a:schemeClr val="accent5">
                    <a:lumMod val="10000"/>
                  </a:schemeClr>
                </a:solidFill>
                <a:latin typeface="华文楷体" panose="02010600040101010101" pitchFamily="2" charset="-122"/>
                <a:ea typeface="华文楷体" panose="02010600040101010101" pitchFamily="2" charset="-122"/>
              </a:rPr>
              <a:t>系统安全性</a:t>
            </a:r>
            <a:r>
              <a:rPr lang="zh-CN" altLang="en-US" sz="2000" dirty="0">
                <a:solidFill>
                  <a:schemeClr val="accent5">
                    <a:lumMod val="10000"/>
                  </a:schemeClr>
                </a:solidFill>
                <a:latin typeface="华文楷体" panose="02010600040101010101" pitchFamily="2" charset="-122"/>
                <a:ea typeface="华文楷体" panose="02010600040101010101" pitchFamily="2" charset="-122"/>
              </a:rPr>
              <a:t>存在很大挑战，诸如伪造、信用卡诈骗、盗刷、转账骗局等安全事件屡见不鲜 。 </a:t>
            </a:r>
            <a:r>
              <a:rPr lang="zh-CN" altLang="en-US" sz="2400" dirty="0">
                <a:latin typeface="华文楷体" panose="02010600040101010101" pitchFamily="2" charset="-122"/>
                <a:ea typeface="华文楷体" panose="02010600040101010101" pitchFamily="2" charset="-122"/>
              </a:rPr>
              <a:t/>
            </a:r>
            <a:br>
              <a:rPr lang="zh-CN" altLang="en-US" sz="2400" dirty="0">
                <a:latin typeface="华文楷体" panose="02010600040101010101" pitchFamily="2" charset="-122"/>
                <a:ea typeface="华文楷体" panose="02010600040101010101" pitchFamily="2" charset="-122"/>
              </a:rPr>
            </a:br>
            <a:endParaRPr lang="zh-CN" altLang="en-US" sz="2400" dirty="0">
              <a:solidFill>
                <a:schemeClr val="accent5">
                  <a:lumMod val="1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28350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609600" y="467121"/>
          <a:ext cx="11180618" cy="5856094"/>
        </p:xfrm>
        <a:graphic>
          <a:graphicData uri="http://schemas.openxmlformats.org/drawingml/2006/table">
            <a:tbl>
              <a:tblPr firstRow="1" bandRow="1">
                <a:tableStyleId>{073A0DAA-6AF3-43AB-8588-CEC1D06C72B9}</a:tableStyleId>
              </a:tblPr>
              <a:tblGrid>
                <a:gridCol w="1588156">
                  <a:extLst>
                    <a:ext uri="{9D8B030D-6E8A-4147-A177-3AD203B41FA5}">
                      <a16:colId xmlns:a16="http://schemas.microsoft.com/office/drawing/2014/main" val="3342878823"/>
                    </a:ext>
                  </a:extLst>
                </a:gridCol>
                <a:gridCol w="8171646">
                  <a:extLst>
                    <a:ext uri="{9D8B030D-6E8A-4147-A177-3AD203B41FA5}">
                      <a16:colId xmlns:a16="http://schemas.microsoft.com/office/drawing/2014/main" val="2008734725"/>
                    </a:ext>
                  </a:extLst>
                </a:gridCol>
                <a:gridCol w="1420816">
                  <a:extLst>
                    <a:ext uri="{9D8B030D-6E8A-4147-A177-3AD203B41FA5}">
                      <a16:colId xmlns:a16="http://schemas.microsoft.com/office/drawing/2014/main" val="3662569916"/>
                    </a:ext>
                  </a:extLst>
                </a:gridCol>
              </a:tblGrid>
              <a:tr h="346737">
                <a:tc>
                  <a:txBody>
                    <a:bodyPr/>
                    <a:lstStyle/>
                    <a:p>
                      <a:pPr algn="ctr"/>
                      <a:r>
                        <a:rPr lang="zh-CN" altLang="en-US" dirty="0" smtClean="0"/>
                        <a:t>属性</a:t>
                      </a:r>
                      <a:endParaRPr lang="zh-CN" altLang="en-US" dirty="0"/>
                    </a:p>
                  </a:txBody>
                  <a:tcPr/>
                </a:tc>
                <a:tc>
                  <a:txBody>
                    <a:bodyPr/>
                    <a:lstStyle/>
                    <a:p>
                      <a:pPr algn="ctr"/>
                      <a:r>
                        <a:rPr lang="zh-CN" altLang="en-US" dirty="0" smtClean="0"/>
                        <a:t>分析</a:t>
                      </a:r>
                      <a:endParaRPr lang="zh-CN" altLang="en-US" dirty="0"/>
                    </a:p>
                  </a:txBody>
                  <a:tcPr/>
                </a:tc>
                <a:tc>
                  <a:txBody>
                    <a:bodyPr/>
                    <a:lstStyle/>
                    <a:p>
                      <a:pPr algn="ctr"/>
                      <a:r>
                        <a:rPr lang="zh-CN" altLang="en-US" dirty="0" smtClean="0"/>
                        <a:t>优势方</a:t>
                      </a:r>
                      <a:endParaRPr lang="zh-CN" altLang="en-US" dirty="0"/>
                    </a:p>
                  </a:txBody>
                  <a:tcPr/>
                </a:tc>
                <a:extLst>
                  <a:ext uri="{0D108BD9-81ED-4DB2-BD59-A6C34878D82A}">
                    <a16:rowId xmlns:a16="http://schemas.microsoft.com/office/drawing/2014/main" val="1730640811"/>
                  </a:ext>
                </a:extLst>
              </a:tr>
              <a:tr h="34673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便携</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大部分场景（特别是较大数额支付时）下数字货币将具备更好的便携性 </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algn="ctr"/>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数字货币</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700227876"/>
                  </a:ext>
                </a:extLst>
              </a:tr>
              <a:tr h="85496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防伪</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两者各有千秋，但数字货币整体上会略胜一筹。 纸币依靠的是各种设计（纸张、油墨 、防伪 暗纹 、 夹层等）上的精巧，数字货币依靠的则是密码学上的保障。 事实上，纸币的伪造时有发生，但数字货币的伪造目前还无法实现</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数字货币</a:t>
                      </a:r>
                      <a:endParaRPr lang="zh-CN" altLang="en-US" dirty="0" smtClean="0">
                        <a:solidFill>
                          <a:schemeClr val="accent5">
                            <a:lumMod val="10000"/>
                          </a:schemeClr>
                        </a:solidFill>
                        <a:latin typeface="华文楷体" panose="02010600040101010101" pitchFamily="2" charset="-122"/>
                        <a:ea typeface="华文楷体" panose="02010600040101010101" pitchFamily="2" charset="-122"/>
                      </a:endParaRPr>
                    </a:p>
                    <a:p>
                      <a:pPr algn="ct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1904939447"/>
                  </a:ext>
                </a:extLst>
              </a:tr>
              <a:tr h="59847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辨伪</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en-US" sz="1800" b="0" i="0" u="none" strike="noStrike" kern="1200" cap="none" normalizeH="0" baseline="0" dirty="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纸币即使依托验钞机等专用设备仍会有误判情况，数字货币依靠密码学易于校验</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数字货币</a:t>
                      </a:r>
                      <a:endParaRPr lang="zh-CN" altLang="en-US" dirty="0" smtClean="0">
                        <a:solidFill>
                          <a:schemeClr val="accent5">
                            <a:lumMod val="10000"/>
                          </a:schemeClr>
                        </a:solidFill>
                        <a:latin typeface="华文楷体" panose="02010600040101010101" pitchFamily="2" charset="-122"/>
                        <a:ea typeface="华文楷体" panose="02010600040101010101" pitchFamily="2" charset="-122"/>
                      </a:endParaRPr>
                    </a:p>
                    <a:p>
                      <a:pPr algn="ct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2524536830"/>
                  </a:ext>
                </a:extLst>
              </a:tr>
              <a:tr h="34673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匿名</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marL="0" algn="l" defTabSz="914400" rtl="0" eaLnBrk="1" latinLnBrk="0" hangingPunct="1"/>
                      <a:r>
                        <a:rPr kumimoji="0" lang="zh-CN" altLang="en-US" sz="1800" b="0" i="0" u="none" strike="noStrike" kern="1200" cap="none" normalizeH="0" baseline="0" dirty="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通常情况下，两者都能提供很好的匿名性 。 但都无法防御有意的追踪</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持平</a:t>
                      </a:r>
                      <a:endParaRPr kumimoji="0" lang="zh-CN" altLang="en-US" sz="1800" b="0" i="0" u="none" strike="noStrike" kern="1200" cap="none" normalizeH="0" baseline="0" dirty="0">
                        <a:ln>
                          <a:noFill/>
                        </a:ln>
                        <a:solidFill>
                          <a:schemeClr val="accent5">
                            <a:lumMod val="10000"/>
                          </a:schemeClr>
                        </a:solidFill>
                        <a:effectLst/>
                        <a:latin typeface="华文楷体" panose="02010600040101010101" pitchFamily="2" charset="-122"/>
                        <a:ea typeface="华文楷体" panose="02010600040101010101" pitchFamily="2" charset="-122"/>
                        <a:cs typeface="+mn-cs"/>
                      </a:endParaRPr>
                    </a:p>
                  </a:txBody>
                  <a:tcPr/>
                </a:tc>
                <a:extLst>
                  <a:ext uri="{0D108BD9-81ED-4DB2-BD59-A6C34878D82A}">
                    <a16:rowId xmlns:a16="http://schemas.microsoft.com/office/drawing/2014/main" val="2126479398"/>
                  </a:ext>
                </a:extLst>
              </a:tr>
              <a:tr h="1009774">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交易</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对纸币来说，谁持有纸币谁就是合法拥有者，交易通过纸币自身的转移即可完成，无法复制 。 对数字货币来说则复杂得多，因为任何数字物品都是可以被复制的，但数字 形式也意味着转移成本会更低 。 总体上看，两者适用不同的情景</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持平</a:t>
                      </a:r>
                    </a:p>
                    <a:p>
                      <a:pPr algn="ct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899248425"/>
                  </a:ext>
                </a:extLst>
              </a:tr>
              <a:tr h="59847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资源</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通常情况下，纸币的生产成本要远低于面额。 数字货币消耗资源的计算则复杂得多 。 以比特币为例，最坏情况下可能需要消耗接近甚至超过面值的电能</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持平</a:t>
                      </a:r>
                    </a:p>
                    <a:p>
                      <a:pPr algn="ct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276332814"/>
                  </a:ext>
                </a:extLst>
              </a:tr>
              <a:tr h="85496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发行</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rPr>
                        <a:t>纸币的发行需要第三方机构的参与，数字货币则通过分布式算法来完成发行。 在人类历史上，通胀和通缩往往是不合理地发行货币造成的，而数字货币尚缺乏大规模验证， 还有待观察</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持平</a:t>
                      </a:r>
                    </a:p>
                    <a:p>
                      <a:pPr algn="ct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extLst>
                  <a:ext uri="{0D108BD9-81ED-4DB2-BD59-A6C34878D82A}">
                    <a16:rowId xmlns:a16="http://schemas.microsoft.com/office/drawing/2014/main" val="839791710"/>
                  </a:ext>
                </a:extLst>
              </a:tr>
              <a:tr h="598477">
                <a:tc>
                  <a:txBody>
                    <a:bodyPr/>
                    <a:lstStyle/>
                    <a:p>
                      <a:pPr algn="ctr"/>
                      <a:r>
                        <a:rPr lang="zh-CN" altLang="en-US" dirty="0" smtClean="0">
                          <a:solidFill>
                            <a:schemeClr val="accent5">
                              <a:lumMod val="10000"/>
                            </a:schemeClr>
                          </a:solidFill>
                          <a:latin typeface="华文楷体" panose="02010600040101010101" pitchFamily="2" charset="-122"/>
                          <a:ea typeface="华文楷体" panose="02010600040101010101" pitchFamily="2" charset="-122"/>
                        </a:rPr>
                        <a:t>管理</a:t>
                      </a:r>
                      <a:endParaRPr lang="zh-CN" altLang="en-US" dirty="0">
                        <a:solidFill>
                          <a:schemeClr val="accent5">
                            <a:lumMod val="10000"/>
                          </a:schemeClr>
                        </a:solidFill>
                        <a:latin typeface="华文楷体" panose="02010600040101010101" pitchFamily="2" charset="-122"/>
                        <a:ea typeface="华文楷体" panose="02010600040101010101" pitchFamily="2" charset="-122"/>
                      </a:endParaRPr>
                    </a:p>
                  </a:txBody>
                  <a:tcPr/>
                </a:tc>
                <a:tc>
                  <a:txBody>
                    <a:bodyPr/>
                    <a:lstStyle/>
                    <a:p>
                      <a:r>
                        <a:rPr kumimoji="0" lang="zh-CN" altLang="zh-CN"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纸币发行和回收往往通过统一机构，易于监管和审计；目前出现的数字货币在这方面 还缺乏足够支持和验证 </a:t>
                      </a:r>
                      <a:endParaRPr kumimoji="0" lang="zh-CN" altLang="en-US" sz="1800" b="0" i="0" u="none" strike="noStrike" kern="1200" cap="none" normalizeH="0" baseline="0" dirty="0">
                        <a:ln>
                          <a:noFill/>
                        </a:ln>
                        <a:solidFill>
                          <a:schemeClr val="accent5">
                            <a:lumMod val="10000"/>
                          </a:schemeClr>
                        </a:solidFill>
                        <a:effectLst/>
                        <a:latin typeface="华文楷体" panose="02010600040101010101" pitchFamily="2" charset="-122"/>
                        <a:ea typeface="华文楷体" panose="02010600040101010101" pitchFamily="2" charset="-122"/>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normalizeH="0" baseline="0" dirty="0" smtClean="0">
                          <a:ln>
                            <a:noFill/>
                          </a:ln>
                          <a:solidFill>
                            <a:schemeClr val="accent5">
                              <a:lumMod val="10000"/>
                            </a:schemeClr>
                          </a:solidFill>
                          <a:effectLst/>
                          <a:latin typeface="华文楷体" panose="02010600040101010101" pitchFamily="2" charset="-122"/>
                          <a:ea typeface="华文楷体" panose="02010600040101010101" pitchFamily="2" charset="-122"/>
                          <a:cs typeface="+mn-cs"/>
                        </a:rPr>
                        <a:t>纸币</a:t>
                      </a:r>
                      <a:endParaRPr kumimoji="0" lang="zh-CN" altLang="en-US" sz="1800" b="0" i="0" u="none" strike="noStrike" kern="1200" cap="none" normalizeH="0" baseline="0" dirty="0">
                        <a:ln>
                          <a:noFill/>
                        </a:ln>
                        <a:solidFill>
                          <a:schemeClr val="accent5">
                            <a:lumMod val="10000"/>
                          </a:schemeClr>
                        </a:solidFill>
                        <a:effectLst/>
                        <a:latin typeface="华文楷体" panose="02010600040101010101" pitchFamily="2" charset="-122"/>
                        <a:ea typeface="华文楷体" panose="02010600040101010101" pitchFamily="2" charset="-122"/>
                        <a:cs typeface="+mn-cs"/>
                      </a:endParaRPr>
                    </a:p>
                  </a:txBody>
                  <a:tcPr/>
                </a:tc>
                <a:extLst>
                  <a:ext uri="{0D108BD9-81ED-4DB2-BD59-A6C34878D82A}">
                    <a16:rowId xmlns:a16="http://schemas.microsoft.com/office/drawing/2014/main" val="1252265077"/>
                  </a:ext>
                </a:extLst>
              </a:tr>
            </a:tbl>
          </a:graphicData>
        </a:graphic>
      </p:graphicFrame>
    </p:spTree>
    <p:extLst>
      <p:ext uri="{BB962C8B-B14F-4D97-AF65-F5344CB8AC3E}">
        <p14:creationId xmlns:p14="http://schemas.microsoft.com/office/powerpoint/2010/main" val="315409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2636</TotalTime>
  <Words>5433</Words>
  <Application>Microsoft Office PowerPoint</Application>
  <PresentationFormat>宽屏</PresentationFormat>
  <Paragraphs>487</Paragraphs>
  <Slides>69</Slides>
  <Notes>26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等线</vt:lpstr>
      <vt:lpstr>等线 Light</vt:lpstr>
      <vt:lpstr>仿宋_GB2312</vt:lpstr>
      <vt:lpstr>黑体</vt:lpstr>
      <vt:lpstr>华文楷体</vt:lpstr>
      <vt:lpstr>宋体</vt:lpstr>
      <vt:lpstr>Microsoft YaHei</vt:lpstr>
      <vt:lpstr>Microsoft YaHei</vt:lpstr>
      <vt:lpstr>Arial</vt:lpstr>
      <vt:lpstr>Tahoma</vt:lpstr>
      <vt:lpstr>Times New Roman</vt:lpstr>
      <vt:lpstr>Wingdings</vt:lpstr>
      <vt:lpstr>Office 主题​​</vt:lpstr>
      <vt:lpstr>PowerPoint 演示文稿</vt:lpstr>
      <vt:lpstr>教材</vt:lpstr>
      <vt:lpstr>前言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区块链（Blockchain）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X1 Carbon</cp:lastModifiedBy>
  <cp:revision>181</cp:revision>
  <dcterms:created xsi:type="dcterms:W3CDTF">2018-04-09T07:37:29Z</dcterms:created>
  <dcterms:modified xsi:type="dcterms:W3CDTF">2020-02-16T02:23:40Z</dcterms:modified>
</cp:coreProperties>
</file>